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2" r:id="rId3"/>
    <p:sldId id="263" r:id="rId4"/>
    <p:sldId id="342" r:id="rId5"/>
    <p:sldId id="333" r:id="rId6"/>
    <p:sldId id="334" r:id="rId7"/>
    <p:sldId id="336" r:id="rId8"/>
    <p:sldId id="338" r:id="rId9"/>
    <p:sldId id="264" r:id="rId10"/>
    <p:sldId id="279" r:id="rId11"/>
    <p:sldId id="265" r:id="rId12"/>
    <p:sldId id="266" r:id="rId13"/>
    <p:sldId id="267" r:id="rId14"/>
    <p:sldId id="327" r:id="rId15"/>
    <p:sldId id="328" r:id="rId16"/>
    <p:sldId id="330" r:id="rId17"/>
    <p:sldId id="331" r:id="rId18"/>
    <p:sldId id="292" r:id="rId19"/>
    <p:sldId id="329" r:id="rId20"/>
    <p:sldId id="293" r:id="rId21"/>
    <p:sldId id="294" r:id="rId22"/>
    <p:sldId id="298" r:id="rId23"/>
    <p:sldId id="341" r:id="rId2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16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D186C-429C-43A6-8C20-3FAEFC7AC372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6E3D980-8684-444E-9C11-48FF010D6FAA}">
      <dgm:prSet phldrT="[Текст]"/>
      <dgm:spPr/>
      <dgm:t>
        <a:bodyPr/>
        <a:lstStyle/>
        <a:p>
          <a:r>
            <a:rPr lang="ru-RU" dirty="0" smtClean="0"/>
            <a:t>Читательская грамотность</a:t>
          </a:r>
          <a:endParaRPr lang="ru-RU" dirty="0"/>
        </a:p>
      </dgm:t>
    </dgm:pt>
    <dgm:pt modelId="{7620BC78-0103-444A-B277-FEF410E58555}" type="parTrans" cxnId="{A553DFCE-15DC-4FB4-8CEB-B6DB1901D017}">
      <dgm:prSet/>
      <dgm:spPr/>
      <dgm:t>
        <a:bodyPr/>
        <a:lstStyle/>
        <a:p>
          <a:endParaRPr lang="ru-RU"/>
        </a:p>
      </dgm:t>
    </dgm:pt>
    <dgm:pt modelId="{79904AB1-E96E-46AD-B20C-17211143D5B4}" type="sibTrans" cxnId="{A553DFCE-15DC-4FB4-8CEB-B6DB1901D017}">
      <dgm:prSet/>
      <dgm:spPr/>
      <dgm:t>
        <a:bodyPr/>
        <a:lstStyle/>
        <a:p>
          <a:endParaRPr lang="ru-RU"/>
        </a:p>
      </dgm:t>
    </dgm:pt>
    <dgm:pt modelId="{6F69C395-BAA7-4455-AAD6-4AE887357C99}">
      <dgm:prSet phldrT="[Текст]"/>
      <dgm:spPr/>
      <dgm:t>
        <a:bodyPr/>
        <a:lstStyle/>
        <a:p>
          <a:r>
            <a:rPr lang="ru-RU" b="0" i="0" dirty="0" smtClean="0"/>
            <a:t>Способность человека понимать и использовать письменное тексты, размышлять о них и заниматься чтением, чтобы достигать своих целей, расширять свои знания и возможности, участвовать в социальной жизни.</a:t>
          </a:r>
          <a:endParaRPr lang="ru-RU" dirty="0"/>
        </a:p>
      </dgm:t>
    </dgm:pt>
    <dgm:pt modelId="{9D415542-DFF5-410E-A70A-AEFBC381AF94}" type="parTrans" cxnId="{C0F43CD1-9BC9-4827-AA87-C763EC4D2DD9}">
      <dgm:prSet/>
      <dgm:spPr/>
      <dgm:t>
        <a:bodyPr/>
        <a:lstStyle/>
        <a:p>
          <a:endParaRPr lang="ru-RU"/>
        </a:p>
      </dgm:t>
    </dgm:pt>
    <dgm:pt modelId="{981CAA3B-02AD-4D4C-B938-1A3377B65963}" type="sibTrans" cxnId="{C0F43CD1-9BC9-4827-AA87-C763EC4D2DD9}">
      <dgm:prSet/>
      <dgm:spPr/>
      <dgm:t>
        <a:bodyPr/>
        <a:lstStyle/>
        <a:p>
          <a:endParaRPr lang="ru-RU"/>
        </a:p>
      </dgm:t>
    </dgm:pt>
    <dgm:pt modelId="{00FD789E-957F-44F1-B7C5-D2534BC32EFE}">
      <dgm:prSet phldrT="[Текст]"/>
      <dgm:spPr/>
      <dgm:t>
        <a:bodyPr/>
        <a:lstStyle/>
        <a:p>
          <a:r>
            <a:rPr lang="ru-RU" dirty="0" smtClean="0"/>
            <a:t>Естественно-научная грамотность</a:t>
          </a:r>
          <a:endParaRPr lang="ru-RU" dirty="0"/>
        </a:p>
      </dgm:t>
    </dgm:pt>
    <dgm:pt modelId="{7E7F4DAF-E1C6-462A-B683-10E02BC122BC}" type="parTrans" cxnId="{70A0406D-11AF-4B5F-81E4-DF7A9B1C0FEB}">
      <dgm:prSet/>
      <dgm:spPr/>
      <dgm:t>
        <a:bodyPr/>
        <a:lstStyle/>
        <a:p>
          <a:endParaRPr lang="ru-RU"/>
        </a:p>
      </dgm:t>
    </dgm:pt>
    <dgm:pt modelId="{A0DB6920-3584-438B-8C98-E948117F8876}" type="sibTrans" cxnId="{70A0406D-11AF-4B5F-81E4-DF7A9B1C0FEB}">
      <dgm:prSet/>
      <dgm:spPr/>
      <dgm:t>
        <a:bodyPr/>
        <a:lstStyle/>
        <a:p>
          <a:endParaRPr lang="ru-RU"/>
        </a:p>
      </dgm:t>
    </dgm:pt>
    <dgm:pt modelId="{FD894103-5038-417C-9EB5-2374EE961AD7}">
      <dgm:prSet phldrT="[Текст]"/>
      <dgm:spPr/>
      <dgm:t>
        <a:bodyPr/>
        <a:lstStyle/>
        <a:p>
          <a:r>
            <a:rPr lang="ru-RU" b="0" i="0" dirty="0" smtClean="0"/>
            <a:t>Способность человека занимать активную гражданскую позицию по вопросам, связанным с естественно-научными идеями: научно объяснять явления; понимать особенности естественно-научного исследования; интерпретировать данные и использовать научные доказательства.</a:t>
          </a:r>
          <a:endParaRPr lang="ru-RU" dirty="0"/>
        </a:p>
      </dgm:t>
    </dgm:pt>
    <dgm:pt modelId="{B6117C2D-ECA0-4581-A016-A00CD0330D72}" type="parTrans" cxnId="{F868CAFE-B39A-4E96-A429-256EF176F792}">
      <dgm:prSet/>
      <dgm:spPr/>
      <dgm:t>
        <a:bodyPr/>
        <a:lstStyle/>
        <a:p>
          <a:endParaRPr lang="ru-RU"/>
        </a:p>
      </dgm:t>
    </dgm:pt>
    <dgm:pt modelId="{266D29ED-9FE4-46E2-AA39-449FE78A02AA}" type="sibTrans" cxnId="{F868CAFE-B39A-4E96-A429-256EF176F792}">
      <dgm:prSet/>
      <dgm:spPr/>
      <dgm:t>
        <a:bodyPr/>
        <a:lstStyle/>
        <a:p>
          <a:endParaRPr lang="ru-RU"/>
        </a:p>
      </dgm:t>
    </dgm:pt>
    <dgm:pt modelId="{B3EF3D56-B19B-44BF-B65B-924AB6E21F0A}">
      <dgm:prSet phldrT="[Текст]"/>
      <dgm:spPr/>
      <dgm:t>
        <a:bodyPr/>
        <a:lstStyle/>
        <a:p>
          <a:r>
            <a:rPr lang="ru-RU" dirty="0" smtClean="0"/>
            <a:t>Математическая грамотность</a:t>
          </a:r>
          <a:endParaRPr lang="ru-RU" dirty="0"/>
        </a:p>
      </dgm:t>
    </dgm:pt>
    <dgm:pt modelId="{BFF56C07-5363-46F6-AE35-BB9DA89B9337}" type="parTrans" cxnId="{FCA11FD3-8C69-433F-8C8C-1D8E692DD999}">
      <dgm:prSet/>
      <dgm:spPr/>
      <dgm:t>
        <a:bodyPr/>
        <a:lstStyle/>
        <a:p>
          <a:endParaRPr lang="ru-RU"/>
        </a:p>
      </dgm:t>
    </dgm:pt>
    <dgm:pt modelId="{8270B07E-462F-4FC6-8746-EBBCE9BB70B4}" type="sibTrans" cxnId="{FCA11FD3-8C69-433F-8C8C-1D8E692DD999}">
      <dgm:prSet/>
      <dgm:spPr/>
      <dgm:t>
        <a:bodyPr/>
        <a:lstStyle/>
        <a:p>
          <a:endParaRPr lang="ru-RU"/>
        </a:p>
      </dgm:t>
    </dgm:pt>
    <dgm:pt modelId="{A59C9A21-5A24-48F0-B71A-AAAE1F6ED54A}">
      <dgm:prSet phldrT="[Текст]"/>
      <dgm:spPr/>
      <dgm:t>
        <a:bodyPr/>
        <a:lstStyle/>
        <a:p>
          <a:r>
            <a:rPr lang="ru-RU" b="0" i="0" dirty="0" smtClean="0"/>
            <a:t>Способность формулировать, применять и интерпретировать математику в разнообразных контекстах: применять математические рассуждения; использовать математические понятия и инструменты.</a:t>
          </a:r>
          <a:endParaRPr lang="ru-RU" dirty="0"/>
        </a:p>
      </dgm:t>
    </dgm:pt>
    <dgm:pt modelId="{4FFD178A-9298-4EE9-A06E-FB7FB62119F5}" type="parTrans" cxnId="{20B3F3CD-9721-4A68-89C9-8E3D96E1E1A2}">
      <dgm:prSet/>
      <dgm:spPr/>
      <dgm:t>
        <a:bodyPr/>
        <a:lstStyle/>
        <a:p>
          <a:endParaRPr lang="ru-RU"/>
        </a:p>
      </dgm:t>
    </dgm:pt>
    <dgm:pt modelId="{82A2C2AB-FE19-499C-96CF-8D8F2EB91F70}" type="sibTrans" cxnId="{20B3F3CD-9721-4A68-89C9-8E3D96E1E1A2}">
      <dgm:prSet/>
      <dgm:spPr/>
      <dgm:t>
        <a:bodyPr/>
        <a:lstStyle/>
        <a:p>
          <a:endParaRPr lang="ru-RU"/>
        </a:p>
      </dgm:t>
    </dgm:pt>
    <dgm:pt modelId="{2CAA246E-146C-45D6-BCAF-512C8DBCA30F}" type="pres">
      <dgm:prSet presAssocID="{273D186C-429C-43A6-8C20-3FAEFC7AC3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BCDA47-FD7E-4474-BEF0-9E499984FB02}" type="pres">
      <dgm:prSet presAssocID="{56E3D980-8684-444E-9C11-48FF010D6FAA}" presName="compositeNode" presStyleCnt="0">
        <dgm:presLayoutVars>
          <dgm:bulletEnabled val="1"/>
        </dgm:presLayoutVars>
      </dgm:prSet>
      <dgm:spPr/>
    </dgm:pt>
    <dgm:pt modelId="{4AF498C3-CDDF-4B21-BA1F-F5AEB18FFFCE}" type="pres">
      <dgm:prSet presAssocID="{56E3D980-8684-444E-9C11-48FF010D6FAA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B940712-C4CB-4DCE-8C65-385D454CD7BE}" type="pres">
      <dgm:prSet presAssocID="{56E3D980-8684-444E-9C11-48FF010D6FA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5DAA1-F608-4F2B-B14F-D4608994D31B}" type="pres">
      <dgm:prSet presAssocID="{56E3D980-8684-444E-9C11-48FF010D6FAA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5C364-A67A-4FAC-946D-E59CCDE26B8A}" type="pres">
      <dgm:prSet presAssocID="{79904AB1-E96E-46AD-B20C-17211143D5B4}" presName="sibTrans" presStyleCnt="0"/>
      <dgm:spPr/>
    </dgm:pt>
    <dgm:pt modelId="{5AF6179E-B1BA-426F-A443-F35AFD39FD81}" type="pres">
      <dgm:prSet presAssocID="{00FD789E-957F-44F1-B7C5-D2534BC32EFE}" presName="compositeNode" presStyleCnt="0">
        <dgm:presLayoutVars>
          <dgm:bulletEnabled val="1"/>
        </dgm:presLayoutVars>
      </dgm:prSet>
      <dgm:spPr/>
    </dgm:pt>
    <dgm:pt modelId="{3331617F-A068-4702-94B5-DDC6BA5AEA7F}" type="pres">
      <dgm:prSet presAssocID="{00FD789E-957F-44F1-B7C5-D2534BC32EFE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ru-RU"/>
        </a:p>
      </dgm:t>
    </dgm:pt>
    <dgm:pt modelId="{2456C47D-6AA2-45E6-AD94-547E5795D245}" type="pres">
      <dgm:prSet presAssocID="{00FD789E-957F-44F1-B7C5-D2534BC32EF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A2DD3-FA62-4BB7-B200-2F82485F0AD3}" type="pres">
      <dgm:prSet presAssocID="{00FD789E-957F-44F1-B7C5-D2534BC32EF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EC82A-B538-4E02-9944-26AAFECA15A0}" type="pres">
      <dgm:prSet presAssocID="{A0DB6920-3584-438B-8C98-E948117F8876}" presName="sibTrans" presStyleCnt="0"/>
      <dgm:spPr/>
    </dgm:pt>
    <dgm:pt modelId="{6FD4A03E-2810-4068-9187-1B87D2882624}" type="pres">
      <dgm:prSet presAssocID="{B3EF3D56-B19B-44BF-B65B-924AB6E21F0A}" presName="compositeNode" presStyleCnt="0">
        <dgm:presLayoutVars>
          <dgm:bulletEnabled val="1"/>
        </dgm:presLayoutVars>
      </dgm:prSet>
      <dgm:spPr/>
    </dgm:pt>
    <dgm:pt modelId="{02BEADCA-3D8D-47CA-A71E-F77977CF1C9F}" type="pres">
      <dgm:prSet presAssocID="{B3EF3D56-B19B-44BF-B65B-924AB6E21F0A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EA50F5E-C0AB-4610-AE20-82A057D5036C}" type="pres">
      <dgm:prSet presAssocID="{B3EF3D56-B19B-44BF-B65B-924AB6E21F0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EDBDC-670E-417D-9069-6CBCB66E67D1}" type="pres">
      <dgm:prSet presAssocID="{B3EF3D56-B19B-44BF-B65B-924AB6E21F0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3F3CD-9721-4A68-89C9-8E3D96E1E1A2}" srcId="{B3EF3D56-B19B-44BF-B65B-924AB6E21F0A}" destId="{A59C9A21-5A24-48F0-B71A-AAAE1F6ED54A}" srcOrd="0" destOrd="0" parTransId="{4FFD178A-9298-4EE9-A06E-FB7FB62119F5}" sibTransId="{82A2C2AB-FE19-499C-96CF-8D8F2EB91F70}"/>
    <dgm:cxn modelId="{1E5C8F7E-DEF8-4A31-B726-1C3AFAE44E5D}" type="presOf" srcId="{FD894103-5038-417C-9EB5-2374EE961AD7}" destId="{2456C47D-6AA2-45E6-AD94-547E5795D245}" srcOrd="0" destOrd="0" presId="urn:microsoft.com/office/officeart/2005/8/layout/hList2"/>
    <dgm:cxn modelId="{70A0406D-11AF-4B5F-81E4-DF7A9B1C0FEB}" srcId="{273D186C-429C-43A6-8C20-3FAEFC7AC372}" destId="{00FD789E-957F-44F1-B7C5-D2534BC32EFE}" srcOrd="1" destOrd="0" parTransId="{7E7F4DAF-E1C6-462A-B683-10E02BC122BC}" sibTransId="{A0DB6920-3584-438B-8C98-E948117F8876}"/>
    <dgm:cxn modelId="{59538E8C-EA66-45E8-8BCA-456C30048465}" type="presOf" srcId="{A59C9A21-5A24-48F0-B71A-AAAE1F6ED54A}" destId="{AEA50F5E-C0AB-4610-AE20-82A057D5036C}" srcOrd="0" destOrd="0" presId="urn:microsoft.com/office/officeart/2005/8/layout/hList2"/>
    <dgm:cxn modelId="{F868CAFE-B39A-4E96-A429-256EF176F792}" srcId="{00FD789E-957F-44F1-B7C5-D2534BC32EFE}" destId="{FD894103-5038-417C-9EB5-2374EE961AD7}" srcOrd="0" destOrd="0" parTransId="{B6117C2D-ECA0-4581-A016-A00CD0330D72}" sibTransId="{266D29ED-9FE4-46E2-AA39-449FE78A02AA}"/>
    <dgm:cxn modelId="{9C242B12-C973-422F-8010-A2C2AB03795E}" type="presOf" srcId="{B3EF3D56-B19B-44BF-B65B-924AB6E21F0A}" destId="{218EDBDC-670E-417D-9069-6CBCB66E67D1}" srcOrd="0" destOrd="0" presId="urn:microsoft.com/office/officeart/2005/8/layout/hList2"/>
    <dgm:cxn modelId="{A553DFCE-15DC-4FB4-8CEB-B6DB1901D017}" srcId="{273D186C-429C-43A6-8C20-3FAEFC7AC372}" destId="{56E3D980-8684-444E-9C11-48FF010D6FAA}" srcOrd="0" destOrd="0" parTransId="{7620BC78-0103-444A-B277-FEF410E58555}" sibTransId="{79904AB1-E96E-46AD-B20C-17211143D5B4}"/>
    <dgm:cxn modelId="{FCA11FD3-8C69-433F-8C8C-1D8E692DD999}" srcId="{273D186C-429C-43A6-8C20-3FAEFC7AC372}" destId="{B3EF3D56-B19B-44BF-B65B-924AB6E21F0A}" srcOrd="2" destOrd="0" parTransId="{BFF56C07-5363-46F6-AE35-BB9DA89B9337}" sibTransId="{8270B07E-462F-4FC6-8746-EBBCE9BB70B4}"/>
    <dgm:cxn modelId="{94396899-BE4A-4193-8C41-9A3B7C130D98}" type="presOf" srcId="{00FD789E-957F-44F1-B7C5-D2534BC32EFE}" destId="{784A2DD3-FA62-4BB7-B200-2F82485F0AD3}" srcOrd="0" destOrd="0" presId="urn:microsoft.com/office/officeart/2005/8/layout/hList2"/>
    <dgm:cxn modelId="{E061ECBD-F66D-4924-BBE5-C7B899D9BD9A}" type="presOf" srcId="{56E3D980-8684-444E-9C11-48FF010D6FAA}" destId="{99A5DAA1-F608-4F2B-B14F-D4608994D31B}" srcOrd="0" destOrd="0" presId="urn:microsoft.com/office/officeart/2005/8/layout/hList2"/>
    <dgm:cxn modelId="{C0F43CD1-9BC9-4827-AA87-C763EC4D2DD9}" srcId="{56E3D980-8684-444E-9C11-48FF010D6FAA}" destId="{6F69C395-BAA7-4455-AAD6-4AE887357C99}" srcOrd="0" destOrd="0" parTransId="{9D415542-DFF5-410E-A70A-AEFBC381AF94}" sibTransId="{981CAA3B-02AD-4D4C-B938-1A3377B65963}"/>
    <dgm:cxn modelId="{C3369B2E-AB11-4D95-8C7A-7F7965E64E6C}" type="presOf" srcId="{273D186C-429C-43A6-8C20-3FAEFC7AC372}" destId="{2CAA246E-146C-45D6-BCAF-512C8DBCA30F}" srcOrd="0" destOrd="0" presId="urn:microsoft.com/office/officeart/2005/8/layout/hList2"/>
    <dgm:cxn modelId="{A1FD217F-EE05-4D17-93CD-B1203F028C41}" type="presOf" srcId="{6F69C395-BAA7-4455-AAD6-4AE887357C99}" destId="{7B940712-C4CB-4DCE-8C65-385D454CD7BE}" srcOrd="0" destOrd="0" presId="urn:microsoft.com/office/officeart/2005/8/layout/hList2"/>
    <dgm:cxn modelId="{5AE1C8D9-EDE4-4C9C-BE47-5465DA9C5C74}" type="presParOf" srcId="{2CAA246E-146C-45D6-BCAF-512C8DBCA30F}" destId="{99BCDA47-FD7E-4474-BEF0-9E499984FB02}" srcOrd="0" destOrd="0" presId="urn:microsoft.com/office/officeart/2005/8/layout/hList2"/>
    <dgm:cxn modelId="{14FD5892-B902-4D8E-A9BB-97786316F066}" type="presParOf" srcId="{99BCDA47-FD7E-4474-BEF0-9E499984FB02}" destId="{4AF498C3-CDDF-4B21-BA1F-F5AEB18FFFCE}" srcOrd="0" destOrd="0" presId="urn:microsoft.com/office/officeart/2005/8/layout/hList2"/>
    <dgm:cxn modelId="{AAA9BA35-7766-4F79-9F99-FEFFD1251212}" type="presParOf" srcId="{99BCDA47-FD7E-4474-BEF0-9E499984FB02}" destId="{7B940712-C4CB-4DCE-8C65-385D454CD7BE}" srcOrd="1" destOrd="0" presId="urn:microsoft.com/office/officeart/2005/8/layout/hList2"/>
    <dgm:cxn modelId="{2CD13C17-2561-4056-9A5A-6F17B6F0B25F}" type="presParOf" srcId="{99BCDA47-FD7E-4474-BEF0-9E499984FB02}" destId="{99A5DAA1-F608-4F2B-B14F-D4608994D31B}" srcOrd="2" destOrd="0" presId="urn:microsoft.com/office/officeart/2005/8/layout/hList2"/>
    <dgm:cxn modelId="{50ABB269-8015-48C0-AD60-7D9A1933B0E1}" type="presParOf" srcId="{2CAA246E-146C-45D6-BCAF-512C8DBCA30F}" destId="{1DD5C364-A67A-4FAC-946D-E59CCDE26B8A}" srcOrd="1" destOrd="0" presId="urn:microsoft.com/office/officeart/2005/8/layout/hList2"/>
    <dgm:cxn modelId="{0B3C04D1-DB39-4528-BD17-E904920CFBFE}" type="presParOf" srcId="{2CAA246E-146C-45D6-BCAF-512C8DBCA30F}" destId="{5AF6179E-B1BA-426F-A443-F35AFD39FD81}" srcOrd="2" destOrd="0" presId="urn:microsoft.com/office/officeart/2005/8/layout/hList2"/>
    <dgm:cxn modelId="{778054A2-9B3F-4CFD-B7DE-2AA151E0A6D7}" type="presParOf" srcId="{5AF6179E-B1BA-426F-A443-F35AFD39FD81}" destId="{3331617F-A068-4702-94B5-DDC6BA5AEA7F}" srcOrd="0" destOrd="0" presId="urn:microsoft.com/office/officeart/2005/8/layout/hList2"/>
    <dgm:cxn modelId="{D7ED393A-0330-40C0-8237-9EE143285A3F}" type="presParOf" srcId="{5AF6179E-B1BA-426F-A443-F35AFD39FD81}" destId="{2456C47D-6AA2-45E6-AD94-547E5795D245}" srcOrd="1" destOrd="0" presId="urn:microsoft.com/office/officeart/2005/8/layout/hList2"/>
    <dgm:cxn modelId="{5D187803-1A79-45D0-BFC1-318FB3A90C52}" type="presParOf" srcId="{5AF6179E-B1BA-426F-A443-F35AFD39FD81}" destId="{784A2DD3-FA62-4BB7-B200-2F82485F0AD3}" srcOrd="2" destOrd="0" presId="urn:microsoft.com/office/officeart/2005/8/layout/hList2"/>
    <dgm:cxn modelId="{9AB71B27-7203-4720-AB18-1C09E7FCE7D6}" type="presParOf" srcId="{2CAA246E-146C-45D6-BCAF-512C8DBCA30F}" destId="{08FEC82A-B538-4E02-9944-26AAFECA15A0}" srcOrd="3" destOrd="0" presId="urn:microsoft.com/office/officeart/2005/8/layout/hList2"/>
    <dgm:cxn modelId="{AF0917A0-803B-45B0-BED2-5E63636843BD}" type="presParOf" srcId="{2CAA246E-146C-45D6-BCAF-512C8DBCA30F}" destId="{6FD4A03E-2810-4068-9187-1B87D2882624}" srcOrd="4" destOrd="0" presId="urn:microsoft.com/office/officeart/2005/8/layout/hList2"/>
    <dgm:cxn modelId="{A51E1CE0-C66E-402A-90D6-0F5A8F6B7894}" type="presParOf" srcId="{6FD4A03E-2810-4068-9187-1B87D2882624}" destId="{02BEADCA-3D8D-47CA-A71E-F77977CF1C9F}" srcOrd="0" destOrd="0" presId="urn:microsoft.com/office/officeart/2005/8/layout/hList2"/>
    <dgm:cxn modelId="{AF5E835B-730C-489B-82F5-F61CF22D4454}" type="presParOf" srcId="{6FD4A03E-2810-4068-9187-1B87D2882624}" destId="{AEA50F5E-C0AB-4610-AE20-82A057D5036C}" srcOrd="1" destOrd="0" presId="urn:microsoft.com/office/officeart/2005/8/layout/hList2"/>
    <dgm:cxn modelId="{4DA98925-AF5E-42B5-A423-370ECD80B890}" type="presParOf" srcId="{6FD4A03E-2810-4068-9187-1B87D2882624}" destId="{218EDBDC-670E-417D-9069-6CBCB66E67D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D186C-429C-43A6-8C20-3FAEFC7AC372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6E3D980-8684-444E-9C11-48FF010D6FAA}">
      <dgm:prSet phldrT="[Текст]"/>
      <dgm:spPr/>
      <dgm:t>
        <a:bodyPr/>
        <a:lstStyle/>
        <a:p>
          <a:r>
            <a:rPr lang="ru-RU" dirty="0" smtClean="0"/>
            <a:t>Финансовая грамотность</a:t>
          </a:r>
          <a:endParaRPr lang="ru-RU" dirty="0"/>
        </a:p>
      </dgm:t>
    </dgm:pt>
    <dgm:pt modelId="{7620BC78-0103-444A-B277-FEF410E58555}" type="parTrans" cxnId="{A553DFCE-15DC-4FB4-8CEB-B6DB1901D017}">
      <dgm:prSet/>
      <dgm:spPr/>
      <dgm:t>
        <a:bodyPr/>
        <a:lstStyle/>
        <a:p>
          <a:endParaRPr lang="ru-RU"/>
        </a:p>
      </dgm:t>
    </dgm:pt>
    <dgm:pt modelId="{79904AB1-E96E-46AD-B20C-17211143D5B4}" type="sibTrans" cxnId="{A553DFCE-15DC-4FB4-8CEB-B6DB1901D017}">
      <dgm:prSet/>
      <dgm:spPr/>
      <dgm:t>
        <a:bodyPr/>
        <a:lstStyle/>
        <a:p>
          <a:endParaRPr lang="ru-RU"/>
        </a:p>
      </dgm:t>
    </dgm:pt>
    <dgm:pt modelId="{FD894103-5038-417C-9EB5-2374EE961AD7}">
      <dgm:prSet phldrT="[Текст]"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способность продуктивно участвовать в процессе выработки, оценки и совершенствования идей, направленных на получение инновационных и эффективных решений, и/или нового знания, и/или эффектного выражение воображения</a:t>
          </a:r>
          <a:endParaRPr lang="ru-RU" dirty="0">
            <a:solidFill>
              <a:schemeClr val="bg1"/>
            </a:solidFill>
          </a:endParaRPr>
        </a:p>
      </dgm:t>
    </dgm:pt>
    <dgm:pt modelId="{00FD789E-957F-44F1-B7C5-D2534BC32EFE}">
      <dgm:prSet phldrT="[Текст]"/>
      <dgm:spPr/>
      <dgm:t>
        <a:bodyPr/>
        <a:lstStyle/>
        <a:p>
          <a:r>
            <a:rPr lang="ru-RU" dirty="0" smtClean="0"/>
            <a:t>Креативное мышление</a:t>
          </a:r>
          <a:endParaRPr lang="ru-RU" dirty="0"/>
        </a:p>
      </dgm:t>
    </dgm:pt>
    <dgm:pt modelId="{A0DB6920-3584-438B-8C98-E948117F8876}" type="sibTrans" cxnId="{70A0406D-11AF-4B5F-81E4-DF7A9B1C0FEB}">
      <dgm:prSet/>
      <dgm:spPr/>
      <dgm:t>
        <a:bodyPr/>
        <a:lstStyle/>
        <a:p>
          <a:endParaRPr lang="ru-RU"/>
        </a:p>
      </dgm:t>
    </dgm:pt>
    <dgm:pt modelId="{7E7F4DAF-E1C6-462A-B683-10E02BC122BC}" type="parTrans" cxnId="{70A0406D-11AF-4B5F-81E4-DF7A9B1C0FEB}">
      <dgm:prSet/>
      <dgm:spPr/>
      <dgm:t>
        <a:bodyPr/>
        <a:lstStyle/>
        <a:p>
          <a:endParaRPr lang="ru-RU"/>
        </a:p>
      </dgm:t>
    </dgm:pt>
    <dgm:pt modelId="{266D29ED-9FE4-46E2-AA39-449FE78A02AA}" type="sibTrans" cxnId="{F868CAFE-B39A-4E96-A429-256EF176F792}">
      <dgm:prSet/>
      <dgm:spPr/>
      <dgm:t>
        <a:bodyPr/>
        <a:lstStyle/>
        <a:p>
          <a:endParaRPr lang="ru-RU"/>
        </a:p>
      </dgm:t>
    </dgm:pt>
    <dgm:pt modelId="{B6117C2D-ECA0-4581-A016-A00CD0330D72}" type="parTrans" cxnId="{F868CAFE-B39A-4E96-A429-256EF176F792}">
      <dgm:prSet/>
      <dgm:spPr/>
      <dgm:t>
        <a:bodyPr/>
        <a:lstStyle/>
        <a:p>
          <a:endParaRPr lang="ru-RU"/>
        </a:p>
      </dgm:t>
    </dgm:pt>
    <dgm:pt modelId="{6F69C395-BAA7-4455-AAD6-4AE887357C99}">
      <dgm:prSet phldrT="[Текст]"/>
      <dgm:spPr/>
      <dgm:t>
        <a:bodyPr/>
        <a:lstStyle/>
        <a:p>
          <a:r>
            <a:rPr lang="ru-RU" dirty="0" smtClean="0"/>
            <a:t>это знание и понимание финансовых понятий, рисков, а также навыки, мотивация и уверенное применение таких знаний для принятия эффективных решений, направленное на улучшение финансового благосостояния человека и общества, обеспечивающее участие в экономической жизни. </a:t>
          </a:r>
          <a:endParaRPr lang="ru-RU" dirty="0"/>
        </a:p>
      </dgm:t>
    </dgm:pt>
    <dgm:pt modelId="{981CAA3B-02AD-4D4C-B938-1A3377B65963}" type="sibTrans" cxnId="{C0F43CD1-9BC9-4827-AA87-C763EC4D2DD9}">
      <dgm:prSet/>
      <dgm:spPr/>
      <dgm:t>
        <a:bodyPr/>
        <a:lstStyle/>
        <a:p>
          <a:endParaRPr lang="ru-RU"/>
        </a:p>
      </dgm:t>
    </dgm:pt>
    <dgm:pt modelId="{9D415542-DFF5-410E-A70A-AEFBC381AF94}" type="parTrans" cxnId="{C0F43CD1-9BC9-4827-AA87-C763EC4D2DD9}">
      <dgm:prSet/>
      <dgm:spPr/>
      <dgm:t>
        <a:bodyPr/>
        <a:lstStyle/>
        <a:p>
          <a:endParaRPr lang="ru-RU"/>
        </a:p>
      </dgm:t>
    </dgm:pt>
    <dgm:pt modelId="{B3EF3D56-B19B-44BF-B65B-924AB6E21F0A}">
      <dgm:prSet phldrT="[Текст]"/>
      <dgm:spPr/>
      <dgm:t>
        <a:bodyPr/>
        <a:lstStyle/>
        <a:p>
          <a:r>
            <a:rPr lang="ru-RU" dirty="0" smtClean="0"/>
            <a:t>Глобальные компетенции</a:t>
          </a:r>
          <a:endParaRPr lang="ru-RU" dirty="0"/>
        </a:p>
      </dgm:t>
    </dgm:pt>
    <dgm:pt modelId="{8270B07E-462F-4FC6-8746-EBBCE9BB70B4}" type="sibTrans" cxnId="{FCA11FD3-8C69-433F-8C8C-1D8E692DD999}">
      <dgm:prSet/>
      <dgm:spPr/>
      <dgm:t>
        <a:bodyPr/>
        <a:lstStyle/>
        <a:p>
          <a:endParaRPr lang="ru-RU"/>
        </a:p>
      </dgm:t>
    </dgm:pt>
    <dgm:pt modelId="{BFF56C07-5363-46F6-AE35-BB9DA89B9337}" type="parTrans" cxnId="{FCA11FD3-8C69-433F-8C8C-1D8E692DD999}">
      <dgm:prSet/>
      <dgm:spPr/>
      <dgm:t>
        <a:bodyPr/>
        <a:lstStyle/>
        <a:p>
          <a:endParaRPr lang="ru-RU"/>
        </a:p>
      </dgm:t>
    </dgm:pt>
    <dgm:pt modelId="{A59C9A21-5A24-48F0-B71A-AAAE1F6ED54A}">
      <dgm:prSet phldrT="[Текст]"/>
      <dgm:spPr/>
      <dgm:t>
        <a:bodyPr/>
        <a:lstStyle/>
        <a:p>
          <a:r>
            <a:rPr lang="ru-RU" b="0" i="0" dirty="0" smtClean="0"/>
            <a:t>эффективно действовать индивидуально или в группе в различных ситуациях: заинтересованность и осведомленность о глобальных тенденциях развития; управление поведением; открытость новому; эмоциональное восприятие нового.</a:t>
          </a:r>
          <a:endParaRPr lang="ru-RU" dirty="0"/>
        </a:p>
      </dgm:t>
    </dgm:pt>
    <dgm:pt modelId="{82A2C2AB-FE19-499C-96CF-8D8F2EB91F70}" type="sibTrans" cxnId="{20B3F3CD-9721-4A68-89C9-8E3D96E1E1A2}">
      <dgm:prSet/>
      <dgm:spPr/>
      <dgm:t>
        <a:bodyPr/>
        <a:lstStyle/>
        <a:p>
          <a:endParaRPr lang="ru-RU"/>
        </a:p>
      </dgm:t>
    </dgm:pt>
    <dgm:pt modelId="{4FFD178A-9298-4EE9-A06E-FB7FB62119F5}" type="parTrans" cxnId="{20B3F3CD-9721-4A68-89C9-8E3D96E1E1A2}">
      <dgm:prSet/>
      <dgm:spPr/>
      <dgm:t>
        <a:bodyPr/>
        <a:lstStyle/>
        <a:p>
          <a:endParaRPr lang="ru-RU"/>
        </a:p>
      </dgm:t>
    </dgm:pt>
    <dgm:pt modelId="{2CAA246E-146C-45D6-BCAF-512C8DBCA30F}" type="pres">
      <dgm:prSet presAssocID="{273D186C-429C-43A6-8C20-3FAEFC7AC3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BCDA47-FD7E-4474-BEF0-9E499984FB02}" type="pres">
      <dgm:prSet presAssocID="{56E3D980-8684-444E-9C11-48FF010D6FAA}" presName="compositeNode" presStyleCnt="0">
        <dgm:presLayoutVars>
          <dgm:bulletEnabled val="1"/>
        </dgm:presLayoutVars>
      </dgm:prSet>
      <dgm:spPr/>
    </dgm:pt>
    <dgm:pt modelId="{4AF498C3-CDDF-4B21-BA1F-F5AEB18FFFCE}" type="pres">
      <dgm:prSet presAssocID="{56E3D980-8684-444E-9C11-48FF010D6FAA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7B940712-C4CB-4DCE-8C65-385D454CD7BE}" type="pres">
      <dgm:prSet presAssocID="{56E3D980-8684-444E-9C11-48FF010D6FA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5DAA1-F608-4F2B-B14F-D4608994D31B}" type="pres">
      <dgm:prSet presAssocID="{56E3D980-8684-444E-9C11-48FF010D6FAA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5C364-A67A-4FAC-946D-E59CCDE26B8A}" type="pres">
      <dgm:prSet presAssocID="{79904AB1-E96E-46AD-B20C-17211143D5B4}" presName="sibTrans" presStyleCnt="0"/>
      <dgm:spPr/>
    </dgm:pt>
    <dgm:pt modelId="{5AF6179E-B1BA-426F-A443-F35AFD39FD81}" type="pres">
      <dgm:prSet presAssocID="{00FD789E-957F-44F1-B7C5-D2534BC32EFE}" presName="compositeNode" presStyleCnt="0">
        <dgm:presLayoutVars>
          <dgm:bulletEnabled val="1"/>
        </dgm:presLayoutVars>
      </dgm:prSet>
      <dgm:spPr/>
    </dgm:pt>
    <dgm:pt modelId="{3331617F-A068-4702-94B5-DDC6BA5AEA7F}" type="pres">
      <dgm:prSet presAssocID="{00FD789E-957F-44F1-B7C5-D2534BC32EFE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2456C47D-6AA2-45E6-AD94-547E5795D245}" type="pres">
      <dgm:prSet presAssocID="{00FD789E-957F-44F1-B7C5-D2534BC32EF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A2DD3-FA62-4BB7-B200-2F82485F0AD3}" type="pres">
      <dgm:prSet presAssocID="{00FD789E-957F-44F1-B7C5-D2534BC32EF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EC82A-B538-4E02-9944-26AAFECA15A0}" type="pres">
      <dgm:prSet presAssocID="{A0DB6920-3584-438B-8C98-E948117F8876}" presName="sibTrans" presStyleCnt="0"/>
      <dgm:spPr/>
    </dgm:pt>
    <dgm:pt modelId="{6FD4A03E-2810-4068-9187-1B87D2882624}" type="pres">
      <dgm:prSet presAssocID="{B3EF3D56-B19B-44BF-B65B-924AB6E21F0A}" presName="compositeNode" presStyleCnt="0">
        <dgm:presLayoutVars>
          <dgm:bulletEnabled val="1"/>
        </dgm:presLayoutVars>
      </dgm:prSet>
      <dgm:spPr/>
    </dgm:pt>
    <dgm:pt modelId="{02BEADCA-3D8D-47CA-A71E-F77977CF1C9F}" type="pres">
      <dgm:prSet presAssocID="{B3EF3D56-B19B-44BF-B65B-924AB6E21F0A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ru-RU"/>
        </a:p>
      </dgm:t>
    </dgm:pt>
    <dgm:pt modelId="{AEA50F5E-C0AB-4610-AE20-82A057D5036C}" type="pres">
      <dgm:prSet presAssocID="{B3EF3D56-B19B-44BF-B65B-924AB6E21F0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EDBDC-670E-417D-9069-6CBCB66E67D1}" type="pres">
      <dgm:prSet presAssocID="{B3EF3D56-B19B-44BF-B65B-924AB6E21F0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DDB3E6-8650-420D-AA77-0329C9F5F696}" type="presOf" srcId="{6F69C395-BAA7-4455-AAD6-4AE887357C99}" destId="{7B940712-C4CB-4DCE-8C65-385D454CD7BE}" srcOrd="0" destOrd="0" presId="urn:microsoft.com/office/officeart/2005/8/layout/hList2"/>
    <dgm:cxn modelId="{C0F43CD1-9BC9-4827-AA87-C763EC4D2DD9}" srcId="{56E3D980-8684-444E-9C11-48FF010D6FAA}" destId="{6F69C395-BAA7-4455-AAD6-4AE887357C99}" srcOrd="0" destOrd="0" parTransId="{9D415542-DFF5-410E-A70A-AEFBC381AF94}" sibTransId="{981CAA3B-02AD-4D4C-B938-1A3377B65963}"/>
    <dgm:cxn modelId="{F868CAFE-B39A-4E96-A429-256EF176F792}" srcId="{00FD789E-957F-44F1-B7C5-D2534BC32EFE}" destId="{FD894103-5038-417C-9EB5-2374EE961AD7}" srcOrd="0" destOrd="0" parTransId="{B6117C2D-ECA0-4581-A016-A00CD0330D72}" sibTransId="{266D29ED-9FE4-46E2-AA39-449FE78A02AA}"/>
    <dgm:cxn modelId="{20B3F3CD-9721-4A68-89C9-8E3D96E1E1A2}" srcId="{B3EF3D56-B19B-44BF-B65B-924AB6E21F0A}" destId="{A59C9A21-5A24-48F0-B71A-AAAE1F6ED54A}" srcOrd="0" destOrd="0" parTransId="{4FFD178A-9298-4EE9-A06E-FB7FB62119F5}" sibTransId="{82A2C2AB-FE19-499C-96CF-8D8F2EB91F70}"/>
    <dgm:cxn modelId="{5D44FF83-0E09-41C7-867A-E9A5E241CDF4}" type="presOf" srcId="{B3EF3D56-B19B-44BF-B65B-924AB6E21F0A}" destId="{218EDBDC-670E-417D-9069-6CBCB66E67D1}" srcOrd="0" destOrd="0" presId="urn:microsoft.com/office/officeart/2005/8/layout/hList2"/>
    <dgm:cxn modelId="{E5C55D7B-CF47-4534-AA72-565E2A84762B}" type="presOf" srcId="{FD894103-5038-417C-9EB5-2374EE961AD7}" destId="{2456C47D-6AA2-45E6-AD94-547E5795D245}" srcOrd="0" destOrd="0" presId="urn:microsoft.com/office/officeart/2005/8/layout/hList2"/>
    <dgm:cxn modelId="{591493CF-405F-4283-A35E-97CE456F2726}" type="presOf" srcId="{A59C9A21-5A24-48F0-B71A-AAAE1F6ED54A}" destId="{AEA50F5E-C0AB-4610-AE20-82A057D5036C}" srcOrd="0" destOrd="0" presId="urn:microsoft.com/office/officeart/2005/8/layout/hList2"/>
    <dgm:cxn modelId="{A553DFCE-15DC-4FB4-8CEB-B6DB1901D017}" srcId="{273D186C-429C-43A6-8C20-3FAEFC7AC372}" destId="{56E3D980-8684-444E-9C11-48FF010D6FAA}" srcOrd="0" destOrd="0" parTransId="{7620BC78-0103-444A-B277-FEF410E58555}" sibTransId="{79904AB1-E96E-46AD-B20C-17211143D5B4}"/>
    <dgm:cxn modelId="{5EB72A55-B269-47D5-BCE3-B6B08373F963}" type="presOf" srcId="{56E3D980-8684-444E-9C11-48FF010D6FAA}" destId="{99A5DAA1-F608-4F2B-B14F-D4608994D31B}" srcOrd="0" destOrd="0" presId="urn:microsoft.com/office/officeart/2005/8/layout/hList2"/>
    <dgm:cxn modelId="{FCA11FD3-8C69-433F-8C8C-1D8E692DD999}" srcId="{273D186C-429C-43A6-8C20-3FAEFC7AC372}" destId="{B3EF3D56-B19B-44BF-B65B-924AB6E21F0A}" srcOrd="2" destOrd="0" parTransId="{BFF56C07-5363-46F6-AE35-BB9DA89B9337}" sibTransId="{8270B07E-462F-4FC6-8746-EBBCE9BB70B4}"/>
    <dgm:cxn modelId="{70A0406D-11AF-4B5F-81E4-DF7A9B1C0FEB}" srcId="{273D186C-429C-43A6-8C20-3FAEFC7AC372}" destId="{00FD789E-957F-44F1-B7C5-D2534BC32EFE}" srcOrd="1" destOrd="0" parTransId="{7E7F4DAF-E1C6-462A-B683-10E02BC122BC}" sibTransId="{A0DB6920-3584-438B-8C98-E948117F8876}"/>
    <dgm:cxn modelId="{1673E3CA-AB66-487C-946F-37A1ECF5EF55}" type="presOf" srcId="{273D186C-429C-43A6-8C20-3FAEFC7AC372}" destId="{2CAA246E-146C-45D6-BCAF-512C8DBCA30F}" srcOrd="0" destOrd="0" presId="urn:microsoft.com/office/officeart/2005/8/layout/hList2"/>
    <dgm:cxn modelId="{82A9C414-95F8-48AE-A615-B2F53FA492AD}" type="presOf" srcId="{00FD789E-957F-44F1-B7C5-D2534BC32EFE}" destId="{784A2DD3-FA62-4BB7-B200-2F82485F0AD3}" srcOrd="0" destOrd="0" presId="urn:microsoft.com/office/officeart/2005/8/layout/hList2"/>
    <dgm:cxn modelId="{4E2E92F2-D7C4-41F2-BF3F-183D32CD33C0}" type="presParOf" srcId="{2CAA246E-146C-45D6-BCAF-512C8DBCA30F}" destId="{99BCDA47-FD7E-4474-BEF0-9E499984FB02}" srcOrd="0" destOrd="0" presId="urn:microsoft.com/office/officeart/2005/8/layout/hList2"/>
    <dgm:cxn modelId="{1CA7F29E-DE2B-44F3-A41B-094DD76FBC9E}" type="presParOf" srcId="{99BCDA47-FD7E-4474-BEF0-9E499984FB02}" destId="{4AF498C3-CDDF-4B21-BA1F-F5AEB18FFFCE}" srcOrd="0" destOrd="0" presId="urn:microsoft.com/office/officeart/2005/8/layout/hList2"/>
    <dgm:cxn modelId="{656439B7-0FF8-4D48-A876-297787144DE5}" type="presParOf" srcId="{99BCDA47-FD7E-4474-BEF0-9E499984FB02}" destId="{7B940712-C4CB-4DCE-8C65-385D454CD7BE}" srcOrd="1" destOrd="0" presId="urn:microsoft.com/office/officeart/2005/8/layout/hList2"/>
    <dgm:cxn modelId="{42548435-4649-4BD4-9EDA-0D77104A8344}" type="presParOf" srcId="{99BCDA47-FD7E-4474-BEF0-9E499984FB02}" destId="{99A5DAA1-F608-4F2B-B14F-D4608994D31B}" srcOrd="2" destOrd="0" presId="urn:microsoft.com/office/officeart/2005/8/layout/hList2"/>
    <dgm:cxn modelId="{732A19B0-CFA5-46CF-B421-64804DF953A9}" type="presParOf" srcId="{2CAA246E-146C-45D6-BCAF-512C8DBCA30F}" destId="{1DD5C364-A67A-4FAC-946D-E59CCDE26B8A}" srcOrd="1" destOrd="0" presId="urn:microsoft.com/office/officeart/2005/8/layout/hList2"/>
    <dgm:cxn modelId="{5C2D4C95-FBA9-49BF-8A89-56B6BAC5F107}" type="presParOf" srcId="{2CAA246E-146C-45D6-BCAF-512C8DBCA30F}" destId="{5AF6179E-B1BA-426F-A443-F35AFD39FD81}" srcOrd="2" destOrd="0" presId="urn:microsoft.com/office/officeart/2005/8/layout/hList2"/>
    <dgm:cxn modelId="{EBA955BF-A17C-4760-8ACE-C0ECDE83F135}" type="presParOf" srcId="{5AF6179E-B1BA-426F-A443-F35AFD39FD81}" destId="{3331617F-A068-4702-94B5-DDC6BA5AEA7F}" srcOrd="0" destOrd="0" presId="urn:microsoft.com/office/officeart/2005/8/layout/hList2"/>
    <dgm:cxn modelId="{D3B95589-EA9A-4716-83E4-29CB9BFDCBC2}" type="presParOf" srcId="{5AF6179E-B1BA-426F-A443-F35AFD39FD81}" destId="{2456C47D-6AA2-45E6-AD94-547E5795D245}" srcOrd="1" destOrd="0" presId="urn:microsoft.com/office/officeart/2005/8/layout/hList2"/>
    <dgm:cxn modelId="{8BC7082B-AD11-4B1F-8B16-92E2469A467B}" type="presParOf" srcId="{5AF6179E-B1BA-426F-A443-F35AFD39FD81}" destId="{784A2DD3-FA62-4BB7-B200-2F82485F0AD3}" srcOrd="2" destOrd="0" presId="urn:microsoft.com/office/officeart/2005/8/layout/hList2"/>
    <dgm:cxn modelId="{1E9C0013-AC25-49AC-B4A9-C30E406730EC}" type="presParOf" srcId="{2CAA246E-146C-45D6-BCAF-512C8DBCA30F}" destId="{08FEC82A-B538-4E02-9944-26AAFECA15A0}" srcOrd="3" destOrd="0" presId="urn:microsoft.com/office/officeart/2005/8/layout/hList2"/>
    <dgm:cxn modelId="{E0CBA700-E8FA-4A15-AD53-4D5771E00015}" type="presParOf" srcId="{2CAA246E-146C-45D6-BCAF-512C8DBCA30F}" destId="{6FD4A03E-2810-4068-9187-1B87D2882624}" srcOrd="4" destOrd="0" presId="urn:microsoft.com/office/officeart/2005/8/layout/hList2"/>
    <dgm:cxn modelId="{88BFA045-0FEE-4D3B-BE46-1CC6540794B0}" type="presParOf" srcId="{6FD4A03E-2810-4068-9187-1B87D2882624}" destId="{02BEADCA-3D8D-47CA-A71E-F77977CF1C9F}" srcOrd="0" destOrd="0" presId="urn:microsoft.com/office/officeart/2005/8/layout/hList2"/>
    <dgm:cxn modelId="{8581EC73-2150-4D8A-9996-03D4C799B91E}" type="presParOf" srcId="{6FD4A03E-2810-4068-9187-1B87D2882624}" destId="{AEA50F5E-C0AB-4610-AE20-82A057D5036C}" srcOrd="1" destOrd="0" presId="urn:microsoft.com/office/officeart/2005/8/layout/hList2"/>
    <dgm:cxn modelId="{09FAC54C-4FBA-4F74-8549-67D0A3E02DCA}" type="presParOf" srcId="{6FD4A03E-2810-4068-9187-1B87D2882624}" destId="{218EDBDC-670E-417D-9069-6CBCB66E67D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3D9A6C-17CE-4B30-867B-1C93BF9F9C61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9FC5B7-213E-4A9A-A2C9-21DD476B185C}">
      <dgm:prSet phldrT="[Текст]"/>
      <dgm:spPr/>
      <dgm:t>
        <a:bodyPr/>
        <a:lstStyle/>
        <a:p>
          <a:r>
            <a:rPr lang="ru-RU" b="1" dirty="0"/>
            <a:t>ФГ- синтез знаний, навыков, мотивации и опыта</a:t>
          </a:r>
        </a:p>
      </dgm:t>
    </dgm:pt>
    <dgm:pt modelId="{995A4548-7AFF-45E5-A710-6B853327C1E5}" type="parTrans" cxnId="{9F0B066D-9C04-44C1-BABC-1A153EA12B5B}">
      <dgm:prSet/>
      <dgm:spPr/>
      <dgm:t>
        <a:bodyPr/>
        <a:lstStyle/>
        <a:p>
          <a:endParaRPr lang="ru-RU"/>
        </a:p>
      </dgm:t>
    </dgm:pt>
    <dgm:pt modelId="{247308C0-C109-4F69-9281-95BF11767027}" type="sibTrans" cxnId="{9F0B066D-9C04-44C1-BABC-1A153EA12B5B}">
      <dgm:prSet/>
      <dgm:spPr/>
      <dgm:t>
        <a:bodyPr/>
        <a:lstStyle/>
        <a:p>
          <a:endParaRPr lang="ru-RU"/>
        </a:p>
      </dgm:t>
    </dgm:pt>
    <dgm:pt modelId="{4F3CA190-DB86-4751-888B-E708F91C0783}">
      <dgm:prSet phldrT="[Текст]" custT="1"/>
      <dgm:spPr/>
      <dgm:t>
        <a:bodyPr/>
        <a:lstStyle/>
        <a:p>
          <a:r>
            <a:rPr lang="ru-RU" sz="1800" b="1" smtClean="0"/>
            <a:t>Личностное развитие </a:t>
          </a:r>
          <a:r>
            <a:rPr lang="ru-RU" sz="1800" smtClean="0"/>
            <a:t>(результат «смыслообразование и нравственно-этическая ориентация») обеспечивает мотивацию ответственности за социальную востребованность предметных знаний и навыков </a:t>
          </a:r>
          <a:endParaRPr lang="ru-RU" sz="1800" dirty="0"/>
        </a:p>
      </dgm:t>
    </dgm:pt>
    <dgm:pt modelId="{87D06304-10B9-47DB-86EE-B490D20E5773}" type="parTrans" cxnId="{C4AB3A21-EE22-4F0D-B3C9-7B4AE607B31E}">
      <dgm:prSet/>
      <dgm:spPr/>
      <dgm:t>
        <a:bodyPr/>
        <a:lstStyle/>
        <a:p>
          <a:endParaRPr lang="ru-RU"/>
        </a:p>
      </dgm:t>
    </dgm:pt>
    <dgm:pt modelId="{AA69E841-629B-4029-BD64-6389CBA19093}" type="sibTrans" cxnId="{C4AB3A21-EE22-4F0D-B3C9-7B4AE607B31E}">
      <dgm:prSet/>
      <dgm:spPr/>
      <dgm:t>
        <a:bodyPr/>
        <a:lstStyle/>
        <a:p>
          <a:endParaRPr lang="ru-RU"/>
        </a:p>
      </dgm:t>
    </dgm:pt>
    <dgm:pt modelId="{8B9CDC6A-5415-4570-93AE-EF5B83070FD6}">
      <dgm:prSet phldrT="[Текст]" custT="1"/>
      <dgm:spPr/>
      <dgm:t>
        <a:bodyPr/>
        <a:lstStyle/>
        <a:p>
          <a:r>
            <a:rPr lang="ru-RU" sz="2000" dirty="0"/>
            <a:t>Метапредметные результаты (УУД + межпредметные понятия) дают способы действий с предметным содержанием</a:t>
          </a:r>
        </a:p>
      </dgm:t>
    </dgm:pt>
    <dgm:pt modelId="{6838CCCF-0AE9-4C53-9C5D-962B6CF35645}" type="parTrans" cxnId="{3EAB7B1A-97E3-405A-8D37-023BD87B4A37}">
      <dgm:prSet/>
      <dgm:spPr/>
      <dgm:t>
        <a:bodyPr/>
        <a:lstStyle/>
        <a:p>
          <a:endParaRPr lang="ru-RU"/>
        </a:p>
      </dgm:t>
    </dgm:pt>
    <dgm:pt modelId="{8EA36BB0-8A66-47F4-8DA6-BF0580EDAD1B}" type="sibTrans" cxnId="{3EAB7B1A-97E3-405A-8D37-023BD87B4A37}">
      <dgm:prSet/>
      <dgm:spPr/>
      <dgm:t>
        <a:bodyPr/>
        <a:lstStyle/>
        <a:p>
          <a:endParaRPr lang="ru-RU"/>
        </a:p>
      </dgm:t>
    </dgm:pt>
    <dgm:pt modelId="{FBCFCCDD-E123-4871-BC84-0D03BC2EEFD3}">
      <dgm:prSet phldrT="[Текст]" custT="1"/>
      <dgm:spPr/>
      <dgm:t>
        <a:bodyPr/>
        <a:lstStyle/>
        <a:p>
          <a:r>
            <a:rPr lang="ru-RU" sz="2000" dirty="0"/>
            <a:t>Проектная деятельность создает условия для реализации знаний в осознанной социально востребованной деятельности</a:t>
          </a:r>
        </a:p>
      </dgm:t>
    </dgm:pt>
    <dgm:pt modelId="{BB522C08-8A04-4176-A9A9-10B70C09D941}" type="parTrans" cxnId="{33B56FEC-AE97-4E27-818B-43FBDE6C94E2}">
      <dgm:prSet/>
      <dgm:spPr/>
      <dgm:t>
        <a:bodyPr/>
        <a:lstStyle/>
        <a:p>
          <a:endParaRPr lang="ru-RU"/>
        </a:p>
      </dgm:t>
    </dgm:pt>
    <dgm:pt modelId="{E39F1A4D-6C82-4459-8259-0C7FD247B58A}" type="sibTrans" cxnId="{33B56FEC-AE97-4E27-818B-43FBDE6C94E2}">
      <dgm:prSet/>
      <dgm:spPr/>
      <dgm:t>
        <a:bodyPr/>
        <a:lstStyle/>
        <a:p>
          <a:endParaRPr lang="ru-RU"/>
        </a:p>
      </dgm:t>
    </dgm:pt>
    <dgm:pt modelId="{FA8C14D5-EF59-4727-808F-EF50322B8B9E}">
      <dgm:prSet phldrT="[Текст]"/>
      <dgm:spPr/>
      <dgm:t>
        <a:bodyPr/>
        <a:lstStyle/>
        <a:p>
          <a:r>
            <a:rPr lang="ru-RU" b="1" smtClean="0"/>
            <a:t>Предметные р</a:t>
          </a:r>
          <a:r>
            <a:rPr lang="ru-RU" smtClean="0"/>
            <a:t>езультаты дают представление о явлениях окружающего мира; формируют знаниево-информационный каркас ФГ </a:t>
          </a:r>
          <a:endParaRPr lang="ru-RU" dirty="0"/>
        </a:p>
      </dgm:t>
    </dgm:pt>
    <dgm:pt modelId="{31F8AA23-D027-442D-9CA6-7E25901B3FDA}" type="parTrans" cxnId="{C0D2E24F-911F-48A8-9248-B480820ADEA6}">
      <dgm:prSet/>
      <dgm:spPr/>
      <dgm:t>
        <a:bodyPr/>
        <a:lstStyle/>
        <a:p>
          <a:endParaRPr lang="ru-RU"/>
        </a:p>
      </dgm:t>
    </dgm:pt>
    <dgm:pt modelId="{9D690615-0A69-490A-80A0-A17AA0DF4D57}" type="sibTrans" cxnId="{C0D2E24F-911F-48A8-9248-B480820ADEA6}">
      <dgm:prSet/>
      <dgm:spPr/>
      <dgm:t>
        <a:bodyPr/>
        <a:lstStyle/>
        <a:p>
          <a:endParaRPr lang="ru-RU"/>
        </a:p>
      </dgm:t>
    </dgm:pt>
    <dgm:pt modelId="{EE77F611-A3C5-488C-A6F3-67BDD58A5D14}" type="pres">
      <dgm:prSet presAssocID="{023D9A6C-17CE-4B30-867B-1C93BF9F9C6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B3374-45D8-45CA-8F4A-F3D736FC394D}" type="pres">
      <dgm:prSet presAssocID="{023D9A6C-17CE-4B30-867B-1C93BF9F9C61}" presName="matrix" presStyleCnt="0"/>
      <dgm:spPr/>
      <dgm:t>
        <a:bodyPr/>
        <a:lstStyle/>
        <a:p>
          <a:endParaRPr lang="ru-RU"/>
        </a:p>
      </dgm:t>
    </dgm:pt>
    <dgm:pt modelId="{99F84169-0C4F-4F38-B833-DE27FF9079ED}" type="pres">
      <dgm:prSet presAssocID="{023D9A6C-17CE-4B30-867B-1C93BF9F9C61}" presName="tile1" presStyleLbl="node1" presStyleIdx="0" presStyleCnt="4"/>
      <dgm:spPr/>
      <dgm:t>
        <a:bodyPr/>
        <a:lstStyle/>
        <a:p>
          <a:endParaRPr lang="ru-RU"/>
        </a:p>
      </dgm:t>
    </dgm:pt>
    <dgm:pt modelId="{5F1FF03E-67F6-46FB-851B-AAE3AF8BF425}" type="pres">
      <dgm:prSet presAssocID="{023D9A6C-17CE-4B30-867B-1C93BF9F9C6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B96D5-DF86-4971-B3EB-9490E77F3C8A}" type="pres">
      <dgm:prSet presAssocID="{023D9A6C-17CE-4B30-867B-1C93BF9F9C61}" presName="tile2" presStyleLbl="node1" presStyleIdx="1" presStyleCnt="4"/>
      <dgm:spPr/>
      <dgm:t>
        <a:bodyPr/>
        <a:lstStyle/>
        <a:p>
          <a:endParaRPr lang="ru-RU"/>
        </a:p>
      </dgm:t>
    </dgm:pt>
    <dgm:pt modelId="{5A7BF88E-D3FC-42D1-BE9B-055089A14A11}" type="pres">
      <dgm:prSet presAssocID="{023D9A6C-17CE-4B30-867B-1C93BF9F9C6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EB266-D492-4B70-8435-B6442F63FE88}" type="pres">
      <dgm:prSet presAssocID="{023D9A6C-17CE-4B30-867B-1C93BF9F9C61}" presName="tile3" presStyleLbl="node1" presStyleIdx="2" presStyleCnt="4"/>
      <dgm:spPr/>
      <dgm:t>
        <a:bodyPr/>
        <a:lstStyle/>
        <a:p>
          <a:endParaRPr lang="ru-RU"/>
        </a:p>
      </dgm:t>
    </dgm:pt>
    <dgm:pt modelId="{F932BD93-6C75-4A83-B230-67117C5E3EF9}" type="pres">
      <dgm:prSet presAssocID="{023D9A6C-17CE-4B30-867B-1C93BF9F9C6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2796-FFCE-4A9C-976D-FB61E47B8727}" type="pres">
      <dgm:prSet presAssocID="{023D9A6C-17CE-4B30-867B-1C93BF9F9C61}" presName="tile4" presStyleLbl="node1" presStyleIdx="3" presStyleCnt="4"/>
      <dgm:spPr/>
      <dgm:t>
        <a:bodyPr/>
        <a:lstStyle/>
        <a:p>
          <a:endParaRPr lang="ru-RU"/>
        </a:p>
      </dgm:t>
    </dgm:pt>
    <dgm:pt modelId="{49184715-C2F1-41BC-8B5A-B6208DC9CDB3}" type="pres">
      <dgm:prSet presAssocID="{023D9A6C-17CE-4B30-867B-1C93BF9F9C6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40335-89DB-4374-BA63-8F7C1F2E6E56}" type="pres">
      <dgm:prSet presAssocID="{023D9A6C-17CE-4B30-867B-1C93BF9F9C6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602A79F-D1FE-4172-A888-509A5EEF41C2}" type="presOf" srcId="{4F3CA190-DB86-4751-888B-E708F91C0783}" destId="{99F84169-0C4F-4F38-B833-DE27FF9079ED}" srcOrd="0" destOrd="0" presId="urn:microsoft.com/office/officeart/2005/8/layout/matrix1"/>
    <dgm:cxn modelId="{C0D2E24F-911F-48A8-9248-B480820ADEA6}" srcId="{429FC5B7-213E-4A9A-A2C9-21DD476B185C}" destId="{FA8C14D5-EF59-4727-808F-EF50322B8B9E}" srcOrd="3" destOrd="0" parTransId="{31F8AA23-D027-442D-9CA6-7E25901B3FDA}" sibTransId="{9D690615-0A69-490A-80A0-A17AA0DF4D57}"/>
    <dgm:cxn modelId="{AF59F5FC-F298-44FE-86F9-3396067E8302}" type="presOf" srcId="{FA8C14D5-EF59-4727-808F-EF50322B8B9E}" destId="{A50C2796-FFCE-4A9C-976D-FB61E47B8727}" srcOrd="0" destOrd="0" presId="urn:microsoft.com/office/officeart/2005/8/layout/matrix1"/>
    <dgm:cxn modelId="{D7F9F08B-2700-4172-A7F5-01E27DA5F0C9}" type="presOf" srcId="{FBCFCCDD-E123-4871-BC84-0D03BC2EEFD3}" destId="{F932BD93-6C75-4A83-B230-67117C5E3EF9}" srcOrd="1" destOrd="0" presId="urn:microsoft.com/office/officeart/2005/8/layout/matrix1"/>
    <dgm:cxn modelId="{3EAB7B1A-97E3-405A-8D37-023BD87B4A37}" srcId="{429FC5B7-213E-4A9A-A2C9-21DD476B185C}" destId="{8B9CDC6A-5415-4570-93AE-EF5B83070FD6}" srcOrd="1" destOrd="0" parTransId="{6838CCCF-0AE9-4C53-9C5D-962B6CF35645}" sibTransId="{8EA36BB0-8A66-47F4-8DA6-BF0580EDAD1B}"/>
    <dgm:cxn modelId="{43F820B9-5DA3-4951-ABAD-EAF62B562482}" type="presOf" srcId="{8B9CDC6A-5415-4570-93AE-EF5B83070FD6}" destId="{2CAB96D5-DF86-4971-B3EB-9490E77F3C8A}" srcOrd="0" destOrd="0" presId="urn:microsoft.com/office/officeart/2005/8/layout/matrix1"/>
    <dgm:cxn modelId="{C4AB3A21-EE22-4F0D-B3C9-7B4AE607B31E}" srcId="{429FC5B7-213E-4A9A-A2C9-21DD476B185C}" destId="{4F3CA190-DB86-4751-888B-E708F91C0783}" srcOrd="0" destOrd="0" parTransId="{87D06304-10B9-47DB-86EE-B490D20E5773}" sibTransId="{AA69E841-629B-4029-BD64-6389CBA19093}"/>
    <dgm:cxn modelId="{AD524E22-D81D-4CBB-8AE6-AA18A2651D3B}" type="presOf" srcId="{8B9CDC6A-5415-4570-93AE-EF5B83070FD6}" destId="{5A7BF88E-D3FC-42D1-BE9B-055089A14A11}" srcOrd="1" destOrd="0" presId="urn:microsoft.com/office/officeart/2005/8/layout/matrix1"/>
    <dgm:cxn modelId="{F99E2225-FA69-4F76-BA19-9632377A2A33}" type="presOf" srcId="{023D9A6C-17CE-4B30-867B-1C93BF9F9C61}" destId="{EE77F611-A3C5-488C-A6F3-67BDD58A5D14}" srcOrd="0" destOrd="0" presId="urn:microsoft.com/office/officeart/2005/8/layout/matrix1"/>
    <dgm:cxn modelId="{392E8202-7BE7-480D-8E33-A14CAC0DC7F4}" type="presOf" srcId="{4F3CA190-DB86-4751-888B-E708F91C0783}" destId="{5F1FF03E-67F6-46FB-851B-AAE3AF8BF425}" srcOrd="1" destOrd="0" presId="urn:microsoft.com/office/officeart/2005/8/layout/matrix1"/>
    <dgm:cxn modelId="{33B56FEC-AE97-4E27-818B-43FBDE6C94E2}" srcId="{429FC5B7-213E-4A9A-A2C9-21DD476B185C}" destId="{FBCFCCDD-E123-4871-BC84-0D03BC2EEFD3}" srcOrd="2" destOrd="0" parTransId="{BB522C08-8A04-4176-A9A9-10B70C09D941}" sibTransId="{E39F1A4D-6C82-4459-8259-0C7FD247B58A}"/>
    <dgm:cxn modelId="{9F0B066D-9C04-44C1-BABC-1A153EA12B5B}" srcId="{023D9A6C-17CE-4B30-867B-1C93BF9F9C61}" destId="{429FC5B7-213E-4A9A-A2C9-21DD476B185C}" srcOrd="0" destOrd="0" parTransId="{995A4548-7AFF-45E5-A710-6B853327C1E5}" sibTransId="{247308C0-C109-4F69-9281-95BF11767027}"/>
    <dgm:cxn modelId="{5BC99989-C22C-4293-A07A-BCA14BFBF516}" type="presOf" srcId="{429FC5B7-213E-4A9A-A2C9-21DD476B185C}" destId="{71A40335-89DB-4374-BA63-8F7C1F2E6E56}" srcOrd="0" destOrd="0" presId="urn:microsoft.com/office/officeart/2005/8/layout/matrix1"/>
    <dgm:cxn modelId="{5E92FC6B-078B-4D91-8B68-F0DA9CA08F1D}" type="presOf" srcId="{FA8C14D5-EF59-4727-808F-EF50322B8B9E}" destId="{49184715-C2F1-41BC-8B5A-B6208DC9CDB3}" srcOrd="1" destOrd="0" presId="urn:microsoft.com/office/officeart/2005/8/layout/matrix1"/>
    <dgm:cxn modelId="{19C5BB27-047E-4BB9-AE46-99FDC7AE1B0D}" type="presOf" srcId="{FBCFCCDD-E123-4871-BC84-0D03BC2EEFD3}" destId="{557EB266-D492-4B70-8435-B6442F63FE88}" srcOrd="0" destOrd="0" presId="urn:microsoft.com/office/officeart/2005/8/layout/matrix1"/>
    <dgm:cxn modelId="{C5224762-91CC-42BC-B600-53CDDBDF0FF0}" type="presParOf" srcId="{EE77F611-A3C5-488C-A6F3-67BDD58A5D14}" destId="{7A2B3374-45D8-45CA-8F4A-F3D736FC394D}" srcOrd="0" destOrd="0" presId="urn:microsoft.com/office/officeart/2005/8/layout/matrix1"/>
    <dgm:cxn modelId="{EEF3C5DF-F8F0-45AA-A6CC-B3AD633CCA64}" type="presParOf" srcId="{7A2B3374-45D8-45CA-8F4A-F3D736FC394D}" destId="{99F84169-0C4F-4F38-B833-DE27FF9079ED}" srcOrd="0" destOrd="0" presId="urn:microsoft.com/office/officeart/2005/8/layout/matrix1"/>
    <dgm:cxn modelId="{1862D37F-07A0-4168-AF53-36BD326B7AE0}" type="presParOf" srcId="{7A2B3374-45D8-45CA-8F4A-F3D736FC394D}" destId="{5F1FF03E-67F6-46FB-851B-AAE3AF8BF425}" srcOrd="1" destOrd="0" presId="urn:microsoft.com/office/officeart/2005/8/layout/matrix1"/>
    <dgm:cxn modelId="{7FFA7B82-3A43-46D0-A21F-1F84CB9A9624}" type="presParOf" srcId="{7A2B3374-45D8-45CA-8F4A-F3D736FC394D}" destId="{2CAB96D5-DF86-4971-B3EB-9490E77F3C8A}" srcOrd="2" destOrd="0" presId="urn:microsoft.com/office/officeart/2005/8/layout/matrix1"/>
    <dgm:cxn modelId="{A3BC3AED-0724-4BE7-9350-8FD398EC8169}" type="presParOf" srcId="{7A2B3374-45D8-45CA-8F4A-F3D736FC394D}" destId="{5A7BF88E-D3FC-42D1-BE9B-055089A14A11}" srcOrd="3" destOrd="0" presId="urn:microsoft.com/office/officeart/2005/8/layout/matrix1"/>
    <dgm:cxn modelId="{7EF7BD18-DAE7-48D0-9797-294EA128AFF7}" type="presParOf" srcId="{7A2B3374-45D8-45CA-8F4A-F3D736FC394D}" destId="{557EB266-D492-4B70-8435-B6442F63FE88}" srcOrd="4" destOrd="0" presId="urn:microsoft.com/office/officeart/2005/8/layout/matrix1"/>
    <dgm:cxn modelId="{BA85D197-823D-4773-956E-232D37CA41D3}" type="presParOf" srcId="{7A2B3374-45D8-45CA-8F4A-F3D736FC394D}" destId="{F932BD93-6C75-4A83-B230-67117C5E3EF9}" srcOrd="5" destOrd="0" presId="urn:microsoft.com/office/officeart/2005/8/layout/matrix1"/>
    <dgm:cxn modelId="{CA88E763-2DAC-4D91-A420-2E72BB0839D0}" type="presParOf" srcId="{7A2B3374-45D8-45CA-8F4A-F3D736FC394D}" destId="{A50C2796-FFCE-4A9C-976D-FB61E47B8727}" srcOrd="6" destOrd="0" presId="urn:microsoft.com/office/officeart/2005/8/layout/matrix1"/>
    <dgm:cxn modelId="{C2783E31-C2EE-417B-B2C8-C898341CEF54}" type="presParOf" srcId="{7A2B3374-45D8-45CA-8F4A-F3D736FC394D}" destId="{49184715-C2F1-41BC-8B5A-B6208DC9CDB3}" srcOrd="7" destOrd="0" presId="urn:microsoft.com/office/officeart/2005/8/layout/matrix1"/>
    <dgm:cxn modelId="{B0B11488-518B-4AB5-BC87-7B805D28B17E}" type="presParOf" srcId="{EE77F611-A3C5-488C-A6F3-67BDD58A5D14}" destId="{71A40335-89DB-4374-BA63-8F7C1F2E6E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5DAA1-F608-4F2B-B14F-D4608994D31B}">
      <dsp:nvSpPr>
        <dsp:cNvPr id="0" name=""/>
        <dsp:cNvSpPr/>
      </dsp:nvSpPr>
      <dsp:spPr>
        <a:xfrm rot="16200000">
          <a:off x="-1755396" y="2596655"/>
          <a:ext cx="3961502" cy="35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5466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Читательская грамотность</a:t>
          </a:r>
          <a:endParaRPr lang="ru-RU" sz="1900" kern="1200" dirty="0"/>
        </a:p>
      </dsp:txBody>
      <dsp:txXfrm>
        <a:off x="-1755396" y="2596655"/>
        <a:ext cx="3961502" cy="357693"/>
      </dsp:txXfrm>
    </dsp:sp>
    <dsp:sp modelId="{7B940712-C4CB-4DCE-8C65-385D454CD7BE}">
      <dsp:nvSpPr>
        <dsp:cNvPr id="0" name=""/>
        <dsp:cNvSpPr/>
      </dsp:nvSpPr>
      <dsp:spPr>
        <a:xfrm>
          <a:off x="404201" y="794751"/>
          <a:ext cx="1781694" cy="39615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15466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Способность человека понимать и использовать письменное тексты, размышлять о них и заниматься чтением, чтобы достигать своих целей, расширять свои знания и возможности, участвовать в социальной жизни.</a:t>
          </a:r>
          <a:endParaRPr lang="ru-RU" sz="1200" kern="1200" dirty="0"/>
        </a:p>
      </dsp:txBody>
      <dsp:txXfrm>
        <a:off x="404201" y="794751"/>
        <a:ext cx="1781694" cy="3961502"/>
      </dsp:txXfrm>
    </dsp:sp>
    <dsp:sp modelId="{4AF498C3-CDDF-4B21-BA1F-F5AEB18FFFCE}">
      <dsp:nvSpPr>
        <dsp:cNvPr id="0" name=""/>
        <dsp:cNvSpPr/>
      </dsp:nvSpPr>
      <dsp:spPr>
        <a:xfrm>
          <a:off x="46507" y="322595"/>
          <a:ext cx="715387" cy="71538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A2DD3-FA62-4BB7-B200-2F82485F0AD3}">
      <dsp:nvSpPr>
        <dsp:cNvPr id="0" name=""/>
        <dsp:cNvSpPr/>
      </dsp:nvSpPr>
      <dsp:spPr>
        <a:xfrm rot="16200000">
          <a:off x="834186" y="2596655"/>
          <a:ext cx="3961502" cy="35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5466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Естественно-научная грамотность</a:t>
          </a:r>
          <a:endParaRPr lang="ru-RU" sz="1900" kern="1200" dirty="0"/>
        </a:p>
      </dsp:txBody>
      <dsp:txXfrm>
        <a:off x="834186" y="2596655"/>
        <a:ext cx="3961502" cy="357693"/>
      </dsp:txXfrm>
    </dsp:sp>
    <dsp:sp modelId="{2456C47D-6AA2-45E6-AD94-547E5795D245}">
      <dsp:nvSpPr>
        <dsp:cNvPr id="0" name=""/>
        <dsp:cNvSpPr/>
      </dsp:nvSpPr>
      <dsp:spPr>
        <a:xfrm>
          <a:off x="2993784" y="794751"/>
          <a:ext cx="1781694" cy="3961502"/>
        </a:xfrm>
        <a:prstGeom prst="rect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15466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Способность человека занимать активную гражданскую позицию по вопросам, связанным с естественно-научными идеями: научно объяснять явления; понимать особенности естественно-научного исследования; интерпретировать данные и использовать научные доказательства.</a:t>
          </a:r>
          <a:endParaRPr lang="ru-RU" sz="1200" kern="1200" dirty="0"/>
        </a:p>
      </dsp:txBody>
      <dsp:txXfrm>
        <a:off x="2993784" y="794751"/>
        <a:ext cx="1781694" cy="3961502"/>
      </dsp:txXfrm>
    </dsp:sp>
    <dsp:sp modelId="{3331617F-A068-4702-94B5-DDC6BA5AEA7F}">
      <dsp:nvSpPr>
        <dsp:cNvPr id="0" name=""/>
        <dsp:cNvSpPr/>
      </dsp:nvSpPr>
      <dsp:spPr>
        <a:xfrm>
          <a:off x="2636091" y="322595"/>
          <a:ext cx="715387" cy="715387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EDBDC-670E-417D-9069-6CBCB66E67D1}">
      <dsp:nvSpPr>
        <dsp:cNvPr id="0" name=""/>
        <dsp:cNvSpPr/>
      </dsp:nvSpPr>
      <dsp:spPr>
        <a:xfrm rot="16200000">
          <a:off x="3423770" y="2596655"/>
          <a:ext cx="3961502" cy="35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5466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Математическая грамотность</a:t>
          </a:r>
          <a:endParaRPr lang="ru-RU" sz="1900" kern="1200" dirty="0"/>
        </a:p>
      </dsp:txBody>
      <dsp:txXfrm>
        <a:off x="3423770" y="2596655"/>
        <a:ext cx="3961502" cy="357693"/>
      </dsp:txXfrm>
    </dsp:sp>
    <dsp:sp modelId="{AEA50F5E-C0AB-4610-AE20-82A057D5036C}">
      <dsp:nvSpPr>
        <dsp:cNvPr id="0" name=""/>
        <dsp:cNvSpPr/>
      </dsp:nvSpPr>
      <dsp:spPr>
        <a:xfrm>
          <a:off x="5583368" y="794751"/>
          <a:ext cx="1781694" cy="3961502"/>
        </a:xfrm>
        <a:prstGeom prst="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15466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Способность формулировать, применять и интерпретировать математику в разнообразных контекстах: применять математические рассуждения; использовать математические понятия и инструменты.</a:t>
          </a:r>
          <a:endParaRPr lang="ru-RU" sz="1200" kern="1200" dirty="0"/>
        </a:p>
      </dsp:txBody>
      <dsp:txXfrm>
        <a:off x="5583368" y="794751"/>
        <a:ext cx="1781694" cy="3961502"/>
      </dsp:txXfrm>
    </dsp:sp>
    <dsp:sp modelId="{02BEADCA-3D8D-47CA-A71E-F77977CF1C9F}">
      <dsp:nvSpPr>
        <dsp:cNvPr id="0" name=""/>
        <dsp:cNvSpPr/>
      </dsp:nvSpPr>
      <dsp:spPr>
        <a:xfrm>
          <a:off x="5225674" y="322595"/>
          <a:ext cx="715387" cy="71538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5DAA1-F608-4F2B-B14F-D4608994D31B}">
      <dsp:nvSpPr>
        <dsp:cNvPr id="0" name=""/>
        <dsp:cNvSpPr/>
      </dsp:nvSpPr>
      <dsp:spPr>
        <a:xfrm rot="16200000">
          <a:off x="-1755396" y="2596655"/>
          <a:ext cx="3961502" cy="35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5466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Финансовая грамотность</a:t>
          </a:r>
          <a:endParaRPr lang="ru-RU" sz="2500" kern="1200" dirty="0"/>
        </a:p>
      </dsp:txBody>
      <dsp:txXfrm>
        <a:off x="-1755396" y="2596655"/>
        <a:ext cx="3961502" cy="357693"/>
      </dsp:txXfrm>
    </dsp:sp>
    <dsp:sp modelId="{7B940712-C4CB-4DCE-8C65-385D454CD7BE}">
      <dsp:nvSpPr>
        <dsp:cNvPr id="0" name=""/>
        <dsp:cNvSpPr/>
      </dsp:nvSpPr>
      <dsp:spPr>
        <a:xfrm>
          <a:off x="404201" y="794751"/>
          <a:ext cx="1781694" cy="39615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15466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это знание и понимание финансовых понятий, рисков, а также навыки, мотивация и уверенное применение таких знаний для принятия эффективных решений, направленное на улучшение финансового благосостояния человека и общества, обеспечивающее участие в экономической жизни. </a:t>
          </a:r>
          <a:endParaRPr lang="ru-RU" sz="1200" kern="1200" dirty="0"/>
        </a:p>
      </dsp:txBody>
      <dsp:txXfrm>
        <a:off x="404201" y="794751"/>
        <a:ext cx="1781694" cy="3961502"/>
      </dsp:txXfrm>
    </dsp:sp>
    <dsp:sp modelId="{4AF498C3-CDDF-4B21-BA1F-F5AEB18FFFCE}">
      <dsp:nvSpPr>
        <dsp:cNvPr id="0" name=""/>
        <dsp:cNvSpPr/>
      </dsp:nvSpPr>
      <dsp:spPr>
        <a:xfrm>
          <a:off x="46507" y="322595"/>
          <a:ext cx="715387" cy="71538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A2DD3-FA62-4BB7-B200-2F82485F0AD3}">
      <dsp:nvSpPr>
        <dsp:cNvPr id="0" name=""/>
        <dsp:cNvSpPr/>
      </dsp:nvSpPr>
      <dsp:spPr>
        <a:xfrm rot="16200000">
          <a:off x="834186" y="2596655"/>
          <a:ext cx="3961502" cy="35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5466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Креативное мышление</a:t>
          </a:r>
          <a:endParaRPr lang="ru-RU" sz="2500" kern="1200" dirty="0"/>
        </a:p>
      </dsp:txBody>
      <dsp:txXfrm>
        <a:off x="834186" y="2596655"/>
        <a:ext cx="3961502" cy="357693"/>
      </dsp:txXfrm>
    </dsp:sp>
    <dsp:sp modelId="{2456C47D-6AA2-45E6-AD94-547E5795D245}">
      <dsp:nvSpPr>
        <dsp:cNvPr id="0" name=""/>
        <dsp:cNvSpPr/>
      </dsp:nvSpPr>
      <dsp:spPr>
        <a:xfrm>
          <a:off x="2993784" y="794751"/>
          <a:ext cx="1781694" cy="3961502"/>
        </a:xfrm>
        <a:prstGeom prst="rect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15466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способность продуктивно участвовать в процессе выработки, оценки и совершенствования идей, направленных на получение инновационных и эффективных решений, и/или нового знания, и/или эффектного выражение воображения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2993784" y="794751"/>
        <a:ext cx="1781694" cy="3961502"/>
      </dsp:txXfrm>
    </dsp:sp>
    <dsp:sp modelId="{3331617F-A068-4702-94B5-DDC6BA5AEA7F}">
      <dsp:nvSpPr>
        <dsp:cNvPr id="0" name=""/>
        <dsp:cNvSpPr/>
      </dsp:nvSpPr>
      <dsp:spPr>
        <a:xfrm>
          <a:off x="2636091" y="322595"/>
          <a:ext cx="715387" cy="715387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EDBDC-670E-417D-9069-6CBCB66E67D1}">
      <dsp:nvSpPr>
        <dsp:cNvPr id="0" name=""/>
        <dsp:cNvSpPr/>
      </dsp:nvSpPr>
      <dsp:spPr>
        <a:xfrm rot="16200000">
          <a:off x="3423770" y="2596655"/>
          <a:ext cx="3961502" cy="35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5466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Глобальные компетенции</a:t>
          </a:r>
          <a:endParaRPr lang="ru-RU" sz="2500" kern="1200" dirty="0"/>
        </a:p>
      </dsp:txBody>
      <dsp:txXfrm>
        <a:off x="3423770" y="2596655"/>
        <a:ext cx="3961502" cy="357693"/>
      </dsp:txXfrm>
    </dsp:sp>
    <dsp:sp modelId="{AEA50F5E-C0AB-4610-AE20-82A057D5036C}">
      <dsp:nvSpPr>
        <dsp:cNvPr id="0" name=""/>
        <dsp:cNvSpPr/>
      </dsp:nvSpPr>
      <dsp:spPr>
        <a:xfrm>
          <a:off x="5583368" y="794751"/>
          <a:ext cx="1781694" cy="3961502"/>
        </a:xfrm>
        <a:prstGeom prst="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15466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эффективно действовать индивидуально или в группе в различных ситуациях: заинтересованность и осведомленность о глобальных тенденциях развития; управление поведением; открытость новому; эмоциональное восприятие нового.</a:t>
          </a:r>
          <a:endParaRPr lang="ru-RU" sz="1200" kern="1200" dirty="0"/>
        </a:p>
      </dsp:txBody>
      <dsp:txXfrm>
        <a:off x="5583368" y="794751"/>
        <a:ext cx="1781694" cy="3961502"/>
      </dsp:txXfrm>
    </dsp:sp>
    <dsp:sp modelId="{02BEADCA-3D8D-47CA-A71E-F77977CF1C9F}">
      <dsp:nvSpPr>
        <dsp:cNvPr id="0" name=""/>
        <dsp:cNvSpPr/>
      </dsp:nvSpPr>
      <dsp:spPr>
        <a:xfrm>
          <a:off x="5225674" y="322595"/>
          <a:ext cx="715387" cy="71538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84169-0C4F-4F38-B833-DE27FF9079ED}">
      <dsp:nvSpPr>
        <dsp:cNvPr id="0" name=""/>
        <dsp:cNvSpPr/>
      </dsp:nvSpPr>
      <dsp:spPr>
        <a:xfrm rot="16200000">
          <a:off x="768418" y="-768418"/>
          <a:ext cx="2636685" cy="417352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Личностное развитие </a:t>
          </a:r>
          <a:r>
            <a:rPr lang="ru-RU" sz="1800" kern="1200" smtClean="0"/>
            <a:t>(результат «смыслообразование и нравственно-этическая ориентация») обеспечивает мотивацию ответственности за социальную востребованность предметных знаний и навыков </a:t>
          </a:r>
          <a:endParaRPr lang="ru-RU" sz="1800" kern="1200" dirty="0"/>
        </a:p>
      </dsp:txBody>
      <dsp:txXfrm rot="5400000">
        <a:off x="0" y="0"/>
        <a:ext cx="4173523" cy="1977514"/>
      </dsp:txXfrm>
    </dsp:sp>
    <dsp:sp modelId="{2CAB96D5-DF86-4971-B3EB-9490E77F3C8A}">
      <dsp:nvSpPr>
        <dsp:cNvPr id="0" name=""/>
        <dsp:cNvSpPr/>
      </dsp:nvSpPr>
      <dsp:spPr>
        <a:xfrm>
          <a:off x="4173523" y="0"/>
          <a:ext cx="4173523" cy="2636685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Метапредметные результаты (УУД + межпредметные понятия) дают способы действий с предметным содержанием</a:t>
          </a:r>
        </a:p>
      </dsp:txBody>
      <dsp:txXfrm>
        <a:off x="4173523" y="0"/>
        <a:ext cx="4173523" cy="1977514"/>
      </dsp:txXfrm>
    </dsp:sp>
    <dsp:sp modelId="{557EB266-D492-4B70-8435-B6442F63FE88}">
      <dsp:nvSpPr>
        <dsp:cNvPr id="0" name=""/>
        <dsp:cNvSpPr/>
      </dsp:nvSpPr>
      <dsp:spPr>
        <a:xfrm rot="10800000">
          <a:off x="0" y="2636685"/>
          <a:ext cx="4173523" cy="263668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Проектная деятельность создает условия для реализации знаний в осознанной социально востребованной деятельности</a:t>
          </a:r>
        </a:p>
      </dsp:txBody>
      <dsp:txXfrm rot="10800000">
        <a:off x="0" y="3295856"/>
        <a:ext cx="4173523" cy="1977514"/>
      </dsp:txXfrm>
    </dsp:sp>
    <dsp:sp modelId="{A50C2796-FFCE-4A9C-976D-FB61E47B8727}">
      <dsp:nvSpPr>
        <dsp:cNvPr id="0" name=""/>
        <dsp:cNvSpPr/>
      </dsp:nvSpPr>
      <dsp:spPr>
        <a:xfrm rot="5400000">
          <a:off x="4941941" y="1868266"/>
          <a:ext cx="2636685" cy="4173523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Предметные р</a:t>
          </a:r>
          <a:r>
            <a:rPr lang="ru-RU" sz="2000" kern="1200" smtClean="0"/>
            <a:t>езультаты дают представление о явлениях окружающего мира; формируют знаниево-информационный каркас ФГ </a:t>
          </a:r>
          <a:endParaRPr lang="ru-RU" sz="2000" kern="1200" dirty="0"/>
        </a:p>
      </dsp:txBody>
      <dsp:txXfrm rot="-5400000">
        <a:off x="4173523" y="3295856"/>
        <a:ext cx="4173523" cy="1977514"/>
      </dsp:txXfrm>
    </dsp:sp>
    <dsp:sp modelId="{71A40335-89DB-4374-BA63-8F7C1F2E6E56}">
      <dsp:nvSpPr>
        <dsp:cNvPr id="0" name=""/>
        <dsp:cNvSpPr/>
      </dsp:nvSpPr>
      <dsp:spPr>
        <a:xfrm>
          <a:off x="2921466" y="1977514"/>
          <a:ext cx="2504113" cy="1318342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ФГ- синтез знаний, навыков, мотивации и опыта</a:t>
          </a:r>
        </a:p>
      </dsp:txBody>
      <dsp:txXfrm>
        <a:off x="2985822" y="2041870"/>
        <a:ext cx="2375401" cy="1189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5CF74-4995-403D-ABF8-5142470AC0B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06FC0-AB34-4E30-AF7D-3A20CFB35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13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B3C7-4746-4A50-B0E5-D049DD739EA6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6366-6612-455D-A807-C4CBE4152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7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suchebnik.ru/material/laboratoriya-funktsionalnoy-gramotnosti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Мы знаем, что в состав функциональной грамотности входят: читательская грамотность, которая является базовой для всех остальных. Математическая,</a:t>
            </a:r>
            <a:r>
              <a:rPr lang="ru-RU" baseline="0" dirty="0" smtClean="0"/>
              <a:t> естественно-научная грамотность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4599-4876-4D4E-8F13-E14D18AF6DC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8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Финансовая грамотность,</a:t>
            </a:r>
            <a:r>
              <a:rPr lang="ru-RU" baseline="0" dirty="0" smtClean="0"/>
              <a:t> а также креативное мышление и глобальные компетенции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4599-4876-4D4E-8F13-E14D18AF6DC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7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Независимо от того в каком конкретно направлении функциональной грамотности эта деятельность ни осуществлялась, ее содержание прежде всего будет включать обращение к ситуационному (контекстному) материалу, содержащему проблемы, требующие решения. Этот ситуационный (контекстный) материал и будет задавать специфический для функциональной грамотности вектор разворачивания познавательной деятельности — от обнаружения проблемы, проявившейся в той или иной ситуации, и запросу на ее решение к необходимым для ее решения знаниям и умениям. Именно ситуативность заданий адресует учащихся к конкретным практическим решениям и действиям в определенных ситуациях, в том числе и в своей собственной жизненной практике.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4599-4876-4D4E-8F13-E14D18AF6DC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6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Источник: </a:t>
            </a:r>
            <a:r>
              <a:rPr lang="ru-RU" dirty="0" smtClean="0">
                <a:hlinkClick r:id="rId3"/>
              </a:rPr>
              <a:t>https://rosuchebnik.ru/material/laboratoriya-funktsionalnoy-gramotnosti/</a:t>
            </a:r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Функциональная грамотность, как говорит Ковалева Галина Сергеевна, – это не новые знания или новые грамотности!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Функциональная грамотность – способность использовать знания, умения, способы в действии при решении широкого круга задач,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обнаруживает себя за пределами учебных ситуаций,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задачах, не похожих на те, где эти знания, умения, способы приобретались.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4599-4876-4D4E-8F13-E14D18AF6DC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6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Функциональная </a:t>
            </a:r>
            <a:r>
              <a:rPr lang="ru-RU" b="1" dirty="0">
                <a:solidFill>
                  <a:srgbClr val="0000CC"/>
                </a:solidFill>
              </a:rPr>
              <a:t>грамотность как </a:t>
            </a:r>
            <a:r>
              <a:rPr lang="ru-RU" b="1" dirty="0" smtClean="0">
                <a:solidFill>
                  <a:srgbClr val="0000CC"/>
                </a:solidFill>
              </a:rPr>
              <a:t>инструмент реализации ФГОС в общеобразовательной организации 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6093296"/>
            <a:ext cx="5400600" cy="504056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Бозина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 И.Г., кандидат </a:t>
            </a:r>
            <a:r>
              <a:rPr lang="ru-RU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пед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. наук, методист кафедры </a:t>
            </a:r>
            <a:r>
              <a:rPr lang="ru-RU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УЭиПРО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КРИПКиПРО</a:t>
            </a:r>
            <a:endParaRPr lang="ru-RU" alt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259632" y="260648"/>
            <a:ext cx="7571106" cy="265554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116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20.09.202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" t="23581" r="25436" b="15950"/>
          <a:stretch/>
        </p:blipFill>
        <p:spPr bwMode="auto">
          <a:xfrm>
            <a:off x="30549" y="1988840"/>
            <a:ext cx="9113451" cy="441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33265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ФГОС ООО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III</a:t>
            </a:r>
            <a:r>
              <a:rPr lang="ru-RU" sz="2400" b="1" dirty="0">
                <a:solidFill>
                  <a:srgbClr val="0000CC"/>
                </a:solidFill>
              </a:rPr>
              <a:t>. Требования к условиям реализации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71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Разработка комплекса мер </a:t>
            </a:r>
            <a:r>
              <a:rPr lang="ru-RU" sz="3600" b="1" dirty="0">
                <a:solidFill>
                  <a:srgbClr val="0000CC"/>
                </a:solidFill>
              </a:rPr>
              <a:t>по формированию функциональной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686800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План </a:t>
            </a:r>
            <a:r>
              <a:rPr lang="ru-RU" dirty="0"/>
              <a:t>по формированию функциональной </a:t>
            </a:r>
            <a:r>
              <a:rPr lang="ru-RU" dirty="0" smtClean="0"/>
              <a:t>грамотности 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о фонде оценочных </a:t>
            </a:r>
            <a:r>
              <a:rPr lang="ru-RU" dirty="0" smtClean="0"/>
              <a:t>процедур</a:t>
            </a:r>
          </a:p>
          <a:p>
            <a:r>
              <a:rPr lang="ru-RU" dirty="0" smtClean="0"/>
              <a:t>План работы с педагогическим коллективом</a:t>
            </a:r>
          </a:p>
          <a:p>
            <a:r>
              <a:rPr lang="ru-RU" dirty="0" smtClean="0"/>
              <a:t>Изменение контрольных функции в ОО</a:t>
            </a:r>
          </a:p>
          <a:p>
            <a:r>
              <a:rPr lang="ru-RU" dirty="0" smtClean="0"/>
              <a:t>Просветительская деятельность с родителями</a:t>
            </a:r>
          </a:p>
          <a:p>
            <a:r>
              <a:rPr lang="ru-RU" dirty="0" smtClean="0"/>
              <a:t>Изменение курсов внеурочной деятельности и дополнительного образования</a:t>
            </a:r>
          </a:p>
          <a:p>
            <a:r>
              <a:rPr lang="ru-RU" dirty="0" smtClean="0"/>
              <a:t>Изменение направленности внеурочных мероприятий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792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Разработка комплекса мер по формированию функциональной грамотности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14116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Изменение </a:t>
            </a:r>
            <a:r>
              <a:rPr lang="ru-RU" dirty="0"/>
              <a:t>содержания и технологий преподавания в образовательных организациях</a:t>
            </a:r>
          </a:p>
          <a:p>
            <a:pPr lvl="0"/>
            <a:r>
              <a:rPr lang="ru-RU" dirty="0" smtClean="0"/>
              <a:t>Методическая поддержка  </a:t>
            </a:r>
            <a:r>
              <a:rPr lang="ru-RU" dirty="0"/>
              <a:t>формирования функциональной грамотности</a:t>
            </a:r>
          </a:p>
          <a:p>
            <a:pPr lvl="0"/>
            <a:r>
              <a:rPr lang="ru-RU" dirty="0"/>
              <a:t>Мониторинг формирования функциональной грамотности</a:t>
            </a:r>
          </a:p>
          <a:p>
            <a:pPr lvl="0"/>
            <a:r>
              <a:rPr lang="ru-RU" dirty="0"/>
              <a:t>Организационно-управленческое обеспечение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6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Квалификация учителя проявляется в том, 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какую часть учащихся </a:t>
            </a:r>
            <a:r>
              <a:rPr lang="ru-RU" dirty="0" smtClean="0"/>
              <a:t>учитель </a:t>
            </a:r>
            <a:r>
              <a:rPr lang="ru-RU" dirty="0"/>
              <a:t>может включить в учебный процесс, насколько умело может инициировать </a:t>
            </a:r>
            <a:r>
              <a:rPr lang="ru-RU" dirty="0" smtClean="0"/>
              <a:t>учебную </a:t>
            </a:r>
            <a:r>
              <a:rPr lang="ru-RU" dirty="0"/>
              <a:t>деятельность детей, появление у них образовательного запроса;</a:t>
            </a:r>
          </a:p>
          <a:p>
            <a:pPr lvl="0"/>
            <a:r>
              <a:rPr lang="ru-RU" dirty="0"/>
              <a:t>даёт ли учитель возможность детям обмениваться мнениями по поводу учебного задания, обсуждать пути его решения, полученные результаты, сравнивать эффективность различных способов решения и поощряет ли системой оценки такого рода </a:t>
            </a:r>
            <a:r>
              <a:rPr lang="ru-RU" dirty="0" smtClean="0"/>
              <a:t>деятельность;</a:t>
            </a:r>
            <a:endParaRPr lang="ru-RU" dirty="0"/>
          </a:p>
          <a:p>
            <a:pPr lvl="0"/>
            <a:r>
              <a:rPr lang="ru-RU" dirty="0"/>
              <a:t>организует ли учитель поисковую активность детей или тренирует только их исполнительскую дисциплину;</a:t>
            </a:r>
          </a:p>
          <a:p>
            <a:pPr lvl="0"/>
            <a:r>
              <a:rPr lang="ru-RU" dirty="0"/>
              <a:t>стимулирует ли учитель становление и развитие самостоятельной оценочной деятельности </a:t>
            </a:r>
            <a:r>
              <a:rPr lang="ru-RU" dirty="0" smtClean="0"/>
              <a:t>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8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Что входит в функциональную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1411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Функциональная грамотность – способность человека </a:t>
            </a:r>
            <a:r>
              <a:rPr lang="ru-RU" dirty="0" smtClean="0"/>
              <a:t>использовать приобретаемые </a:t>
            </a:r>
            <a:r>
              <a:rPr lang="ru-RU" dirty="0"/>
              <a:t>в течение жизни знания, умения и навыки для решения </a:t>
            </a:r>
            <a:r>
              <a:rPr lang="ru-RU" dirty="0" smtClean="0"/>
              <a:t>широкого круга </a:t>
            </a:r>
            <a:r>
              <a:rPr lang="ru-RU" dirty="0"/>
              <a:t>жизненных задач в различных сферах деятельности, общения и </a:t>
            </a:r>
            <a:r>
              <a:rPr lang="ru-RU" dirty="0" smtClean="0"/>
              <a:t>социальных отношений.</a:t>
            </a:r>
          </a:p>
          <a:p>
            <a:pPr marL="0" indent="0">
              <a:buNone/>
            </a:pPr>
            <a:r>
              <a:rPr lang="ru-RU" i="1" dirty="0"/>
              <a:t>Функциональная грамотность – это умение применять знания и навыки в </a:t>
            </a:r>
            <a:r>
              <a:rPr lang="ru-RU" i="1" dirty="0" smtClean="0"/>
              <a:t>практических </a:t>
            </a:r>
            <a:r>
              <a:rPr lang="ru-RU" i="1" dirty="0"/>
              <a:t>жизненных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30543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Функциональная грамотность включает 6 компонентов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b="1" dirty="0"/>
              <a:t>1. </a:t>
            </a:r>
            <a:r>
              <a:rPr lang="ru-RU" sz="1400" b="1" dirty="0" smtClean="0"/>
              <a:t>Читательская грамотность</a:t>
            </a:r>
            <a:endParaRPr lang="ru-RU" sz="1400" b="1" dirty="0"/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Способность понимать и использовать тексты, </a:t>
            </a:r>
            <a:r>
              <a:rPr lang="ru-RU" sz="1400" dirty="0" smtClean="0"/>
              <a:t>размышлять о </a:t>
            </a:r>
            <a:r>
              <a:rPr lang="ru-RU" sz="1400" dirty="0"/>
              <a:t>них, а также заниматься чтением, чтобы достигать </a:t>
            </a:r>
            <a:r>
              <a:rPr lang="ru-RU" sz="1400" dirty="0" smtClean="0"/>
              <a:t>своих целей</a:t>
            </a:r>
            <a:r>
              <a:rPr lang="ru-RU" sz="1400" dirty="0"/>
              <a:t>, расширять знания и возможности, </a:t>
            </a:r>
            <a:r>
              <a:rPr lang="ru-RU" sz="1400" dirty="0" smtClean="0"/>
              <a:t>участвовать в </a:t>
            </a:r>
            <a:r>
              <a:rPr lang="ru-RU" sz="1400" dirty="0"/>
              <a:t>социальной жизни</a:t>
            </a:r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b="1" dirty="0"/>
              <a:t>2. </a:t>
            </a:r>
            <a:r>
              <a:rPr lang="ru-RU" sz="1400" b="1" dirty="0" smtClean="0"/>
              <a:t>Естественно-научная </a:t>
            </a:r>
            <a:r>
              <a:rPr lang="ru-RU" sz="1400" b="1" dirty="0"/>
              <a:t>грамотность</a:t>
            </a:r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Способность занимать активную гражданскую </a:t>
            </a:r>
            <a:r>
              <a:rPr lang="ru-RU" sz="1400" dirty="0" smtClean="0"/>
              <a:t>позицию по </a:t>
            </a:r>
            <a:r>
              <a:rPr lang="ru-RU" sz="1400" dirty="0"/>
              <a:t>вопросам, связанным с естественными науками: </a:t>
            </a:r>
            <a:r>
              <a:rPr lang="ru-RU" sz="1400" dirty="0" smtClean="0"/>
              <a:t>научно объяснять </a:t>
            </a:r>
            <a:r>
              <a:rPr lang="ru-RU" sz="1400" dirty="0"/>
              <a:t>явления, понимать особенности естественно-</a:t>
            </a:r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научного исследования; интерпретировать </a:t>
            </a:r>
            <a:r>
              <a:rPr lang="ru-RU" sz="1400" dirty="0" smtClean="0"/>
              <a:t>данные и </a:t>
            </a:r>
            <a:r>
              <a:rPr lang="ru-RU" sz="1400" dirty="0"/>
              <a:t>использовать научные доказательства</a:t>
            </a:r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b="1" dirty="0"/>
              <a:t>3. </a:t>
            </a:r>
            <a:r>
              <a:rPr lang="ru-RU" sz="1400" b="1" dirty="0" smtClean="0"/>
              <a:t>Математическая грамотность</a:t>
            </a:r>
            <a:endParaRPr lang="ru-RU" sz="1400" b="1" dirty="0"/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Способность формулировать, применять и </a:t>
            </a:r>
            <a:r>
              <a:rPr lang="ru-RU" sz="1400" dirty="0" smtClean="0"/>
              <a:t>интерпретировать математику </a:t>
            </a:r>
            <a:r>
              <a:rPr lang="ru-RU" sz="1400" dirty="0"/>
              <a:t>в разнообразных практических </a:t>
            </a:r>
            <a:r>
              <a:rPr lang="ru-RU" sz="1400" dirty="0" smtClean="0"/>
              <a:t>контекстах </a:t>
            </a:r>
            <a:endParaRPr lang="ru-RU" sz="1400" dirty="0"/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b="1" dirty="0" smtClean="0"/>
              <a:t>4.Финансовая грамотность</a:t>
            </a:r>
            <a:endParaRPr lang="ru-RU" sz="1400" b="1" dirty="0"/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Способность рационально распоряжаться деньгами</a:t>
            </a:r>
            <a:r>
              <a:rPr lang="ru-RU" sz="1400" dirty="0" smtClean="0"/>
              <a:t>, принимать </a:t>
            </a:r>
            <a:r>
              <a:rPr lang="ru-RU" sz="1400" dirty="0"/>
              <a:t>разумные финансовые решения, </a:t>
            </a:r>
            <a:r>
              <a:rPr lang="ru-RU" sz="1400" dirty="0" smtClean="0"/>
              <a:t>которые позволяют </a:t>
            </a:r>
            <a:r>
              <a:rPr lang="ru-RU" sz="1400" dirty="0"/>
              <a:t>достигать личного финансового благополучия</a:t>
            </a:r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b="1" dirty="0"/>
              <a:t>5. </a:t>
            </a:r>
            <a:r>
              <a:rPr lang="ru-RU" sz="1400" b="1" dirty="0" smtClean="0"/>
              <a:t>Креативное мышление</a:t>
            </a:r>
            <a:endParaRPr lang="ru-RU" sz="1400" b="1" dirty="0"/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Способность создавать или иным образом воплощать в </a:t>
            </a:r>
            <a:r>
              <a:rPr lang="ru-RU" sz="1400" dirty="0" smtClean="0"/>
              <a:t>жизнь что-то новое </a:t>
            </a:r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b="1" dirty="0" smtClean="0"/>
              <a:t>6</a:t>
            </a:r>
            <a:r>
              <a:rPr lang="ru-RU" sz="1400" b="1" dirty="0"/>
              <a:t>. </a:t>
            </a:r>
            <a:r>
              <a:rPr lang="ru-RU" sz="1400" b="1" dirty="0" smtClean="0"/>
              <a:t>Глобальные компетенции</a:t>
            </a:r>
            <a:endParaRPr lang="ru-RU" sz="1400" b="1" dirty="0"/>
          </a:p>
          <a:p>
            <a:pPr marL="0" indent="0" defTabSz="931863">
              <a:buNone/>
              <a:tabLst>
                <a:tab pos="8345488" algn="l"/>
              </a:tabLst>
            </a:pPr>
            <a:r>
              <a:rPr lang="ru-RU" sz="1400" dirty="0"/>
              <a:t>Способность успешно применять знания, умения, взгляды</a:t>
            </a:r>
            <a:r>
              <a:rPr lang="ru-RU" sz="1400" dirty="0" smtClean="0"/>
              <a:t>, отношения</a:t>
            </a:r>
            <a:r>
              <a:rPr lang="ru-RU" sz="1400" dirty="0"/>
              <a:t>, ценности при взаимодействии с </a:t>
            </a:r>
            <a:r>
              <a:rPr lang="ru-RU" sz="1400" dirty="0" smtClean="0"/>
              <a:t>различными людьми</a:t>
            </a:r>
            <a:r>
              <a:rPr lang="ru-RU" sz="1400" dirty="0"/>
              <a:t>, при участии в решении глобальных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9667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/>
          </p:nvPr>
        </p:nvGraphicFramePr>
        <p:xfrm>
          <a:off x="727261" y="1779151"/>
          <a:ext cx="7411571" cy="507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Составляющие функциональной грамотности</a:t>
            </a:r>
            <a:endParaRPr lang="ru-RU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68686628"/>
              </p:ext>
            </p:extLst>
          </p:nvPr>
        </p:nvGraphicFramePr>
        <p:xfrm>
          <a:off x="727261" y="1779151"/>
          <a:ext cx="7411571" cy="507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Составляющие функциональной грамотности</a:t>
            </a:r>
            <a:endParaRPr lang="ru-RU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18425" cy="871538"/>
          </a:xfrm>
        </p:spPr>
        <p:txBody>
          <a:bodyPr/>
          <a:lstStyle/>
          <a:p>
            <a:r>
              <a:rPr lang="ru-RU" altLang="ru-RU" sz="2800" b="1" dirty="0" smtClean="0"/>
              <a:t>Как формировать? ФГОС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0312447"/>
              </p:ext>
            </p:extLst>
          </p:nvPr>
        </p:nvGraphicFramePr>
        <p:xfrm>
          <a:off x="545434" y="1340768"/>
          <a:ext cx="8347046" cy="527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3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Функциональная грамотность и ФГОС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357188">
              <a:buNone/>
            </a:pPr>
            <a:r>
              <a:rPr lang="ru-RU" dirty="0"/>
              <a:t>Предъявление учащимся и выполнение ими контекстных заданий по проблематике различных направлений функциональной грамотности, разработанных на основе проблемных ситуаций, </a:t>
            </a:r>
            <a:r>
              <a:rPr lang="ru-RU" dirty="0" smtClean="0"/>
              <a:t>является </a:t>
            </a:r>
            <a:r>
              <a:rPr lang="ru-RU" dirty="0"/>
              <a:t>важным видом познавательной и практической деятельности, в ходе которой развивается функциональная </a:t>
            </a:r>
            <a:r>
              <a:rPr lang="ru-RU" dirty="0" smtClean="0"/>
              <a:t>грамотность</a:t>
            </a:r>
            <a:r>
              <a:rPr lang="ru-RU" dirty="0"/>
              <a:t>:</a:t>
            </a:r>
            <a:endParaRPr lang="ru-RU" dirty="0" smtClean="0"/>
          </a:p>
          <a:p>
            <a:pPr marL="0" indent="357188">
              <a:buNone/>
            </a:pPr>
            <a:r>
              <a:rPr lang="ru-RU" b="1" dirty="0"/>
              <a:t>-</a:t>
            </a:r>
            <a:r>
              <a:rPr lang="ru-RU" b="1" dirty="0" smtClean="0"/>
              <a:t>применение </a:t>
            </a:r>
            <a:r>
              <a:rPr lang="ru-RU" b="1" dirty="0"/>
              <a:t>осваиваемых школьниками знаний, умений и опыта</a:t>
            </a:r>
            <a:r>
              <a:rPr lang="ru-RU" dirty="0"/>
              <a:t>, </a:t>
            </a:r>
            <a:endParaRPr lang="ru-RU" dirty="0" smtClean="0"/>
          </a:p>
          <a:p>
            <a:pPr marL="0" indent="357188">
              <a:buNone/>
            </a:pPr>
            <a:r>
              <a:rPr lang="ru-RU" b="1" dirty="0"/>
              <a:t>-</a:t>
            </a:r>
            <a:r>
              <a:rPr lang="ru-RU" b="1" dirty="0" smtClean="0"/>
              <a:t>перенос </a:t>
            </a:r>
            <a:r>
              <a:rPr lang="ru-RU" b="1" dirty="0"/>
              <a:t>осваиваемых в рамках предметных областей знаний и умений </a:t>
            </a:r>
            <a:r>
              <a:rPr lang="ru-RU" dirty="0"/>
              <a:t>на более широкую познавательную и практическую область — область, расширяющуюся по мере взросления школьников и в конечном счете охватывающую всю их </a:t>
            </a:r>
            <a:r>
              <a:rPr lang="ru-RU" dirty="0" smtClean="0"/>
              <a:t>жизнедеятельность </a:t>
            </a:r>
            <a:r>
              <a:rPr lang="ru-RU" sz="2400" i="1" dirty="0" smtClean="0"/>
              <a:t>(ИСРО РАО. Методические рекомендации)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5051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569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Из указа Президента России от 7 мая 2018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1411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Правительству </a:t>
            </a:r>
            <a:r>
              <a:rPr lang="ru-RU" dirty="0"/>
              <a:t>РФ поручено обеспечить глобальную конкурентоспособность российского образования, вхождение Российской Федерации в число 10 ведущих стран мира по качеству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580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45413" cy="6016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CC"/>
                </a:solidFill>
              </a:rPr>
              <a:t>Задачи образовательных организаций в развитии функциональной грамотности учащихся </a:t>
            </a:r>
            <a:endParaRPr lang="ru-RU" altLang="ru-RU" sz="3200" b="1" dirty="0" smtClean="0">
              <a:solidFill>
                <a:srgbClr val="0000CC"/>
              </a:solidFill>
            </a:endParaRPr>
          </a:p>
        </p:txBody>
      </p:sp>
      <p:sp>
        <p:nvSpPr>
          <p:cNvPr id="56323" name="Объект 2"/>
          <p:cNvSpPr>
            <a:spLocks noGrp="1"/>
          </p:cNvSpPr>
          <p:nvPr>
            <p:ph sz="quarter" idx="1"/>
          </p:nvPr>
        </p:nvSpPr>
        <p:spPr>
          <a:xfrm>
            <a:off x="327025" y="1417638"/>
            <a:ext cx="7916863" cy="51054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Разработать программу по развитию функциональной грамотности </a:t>
            </a:r>
          </a:p>
          <a:p>
            <a:r>
              <a:rPr lang="ru-RU" dirty="0"/>
              <a:t>• Выделить специалиста, который будет отвечать за реализацию программы по развитию функциональной грамотности</a:t>
            </a:r>
          </a:p>
          <a:p>
            <a:r>
              <a:rPr lang="ru-RU" dirty="0"/>
              <a:t> • Спланировать и организовать работу по повышению квалификации учителей по разработке и использованию заданий для формирования функциональной грамотности</a:t>
            </a:r>
          </a:p>
          <a:p>
            <a:r>
              <a:rPr lang="ru-RU" dirty="0"/>
              <a:t> • Изучить особенности инструментария и подходы к оценке исследования PISA-2018 и PISA-2022, а также в федеральном проекте </a:t>
            </a:r>
            <a:r>
              <a:rPr lang="ru-RU" dirty="0" err="1"/>
              <a:t>Минпроса</a:t>
            </a:r>
            <a:r>
              <a:rPr lang="ru-RU" dirty="0"/>
              <a:t> РФ «Мониторинг формирования функциональной грамотности обучающихся» </a:t>
            </a:r>
          </a:p>
          <a:p>
            <a:r>
              <a:rPr lang="ru-RU" dirty="0"/>
              <a:t>• Проанализировать учебно-методические материалы, которые используют учителя, и обеспечить учителей учебными материалами нового поколения</a:t>
            </a:r>
          </a:p>
          <a:p>
            <a:r>
              <a:rPr lang="ru-RU" dirty="0"/>
              <a:t> • Перестроить методическую работу учителей, создать механизмы мотивации учителей, организации их сотрудничества и обмена опытом, а также поощрения их работы</a:t>
            </a:r>
          </a:p>
          <a:p>
            <a:pPr marL="0" indent="0">
              <a:lnSpc>
                <a:spcPct val="80000"/>
              </a:lnSpc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5939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266700" y="635000"/>
            <a:ext cx="8016875" cy="768350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rgbClr val="0000CC"/>
                </a:solidFill>
              </a:rPr>
              <a:t>Воспитывающее значение </a:t>
            </a:r>
            <a:r>
              <a:rPr lang="ru-RU" altLang="ru-RU" sz="2800" b="1" dirty="0" err="1" smtClean="0">
                <a:solidFill>
                  <a:srgbClr val="0000CC"/>
                </a:solidFill>
              </a:rPr>
              <a:t>метапредметных</a:t>
            </a:r>
            <a:r>
              <a:rPr lang="ru-RU" altLang="ru-RU" sz="2800" b="1" dirty="0" smtClean="0">
                <a:solidFill>
                  <a:srgbClr val="0000CC"/>
                </a:solidFill>
              </a:rPr>
              <a:t> результатов</a:t>
            </a:r>
          </a:p>
        </p:txBody>
      </p:sp>
      <p:sp>
        <p:nvSpPr>
          <p:cNvPr id="57347" name="Объект 2"/>
          <p:cNvSpPr>
            <a:spLocks noGrp="1"/>
          </p:cNvSpPr>
          <p:nvPr>
            <p:ph sz="quarter" idx="1"/>
          </p:nvPr>
        </p:nvSpPr>
        <p:spPr>
          <a:xfrm>
            <a:off x="341313" y="1581150"/>
            <a:ext cx="7861300" cy="4519613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buFont typeface="Arial" pitchFamily="34" charset="0"/>
              <a:buNone/>
            </a:pPr>
            <a:r>
              <a:rPr lang="ru-RU" altLang="ru-RU" sz="2000" smtClean="0"/>
              <a:t>(п. </a:t>
            </a:r>
            <a:r>
              <a:rPr lang="ru-RU" altLang="ru-RU" sz="2000" smtClean="0">
                <a:cs typeface="Times New Roman" pitchFamily="18" charset="0"/>
              </a:rPr>
              <a:t>18.2.3 ФГОС ООО) </a:t>
            </a:r>
          </a:p>
          <a:p>
            <a:pPr indent="0" algn="just">
              <a:lnSpc>
                <a:spcPct val="115000"/>
              </a:lnSpc>
              <a:buFont typeface="Arial" pitchFamily="34" charset="0"/>
              <a:buNone/>
            </a:pPr>
            <a:r>
              <a:rPr lang="ru-RU" altLang="ru-RU" sz="2000" b="1" smtClean="0">
                <a:ea typeface="Calibri" pitchFamily="34" charset="0"/>
                <a:cs typeface="Arial" pitchFamily="34" charset="0"/>
              </a:rPr>
              <a:t>Ученик:</a:t>
            </a:r>
          </a:p>
          <a:p>
            <a:pPr indent="0" algn="just">
              <a:lnSpc>
                <a:spcPct val="115000"/>
              </a:lnSpc>
            </a:pPr>
            <a:r>
              <a:rPr lang="ru-RU" altLang="ru-RU" sz="2000" b="1" i="1" smtClean="0">
                <a:ea typeface="Calibri" pitchFamily="34" charset="0"/>
                <a:cs typeface="Arial" pitchFamily="34" charset="0"/>
              </a:rPr>
              <a:t>сознает</a:t>
            </a:r>
            <a:r>
              <a:rPr lang="ru-RU" altLang="ru-RU" sz="2000" smtClean="0">
                <a:ea typeface="Calibri" pitchFamily="34" charset="0"/>
                <a:cs typeface="Arial" pitchFamily="34" charset="0"/>
              </a:rPr>
              <a:t> себя, свои способности, потребности и интересы и проецирует это на будущую профессиональную деятельность</a:t>
            </a:r>
          </a:p>
          <a:p>
            <a:pPr indent="0" algn="just">
              <a:lnSpc>
                <a:spcPct val="115000"/>
              </a:lnSpc>
            </a:pPr>
            <a:r>
              <a:rPr lang="ru-RU" altLang="ru-RU" sz="2000" b="1" i="1" smtClean="0">
                <a:ea typeface="Calibri" pitchFamily="34" charset="0"/>
                <a:cs typeface="Arial" pitchFamily="34" charset="0"/>
              </a:rPr>
              <a:t>умеет</a:t>
            </a:r>
            <a:r>
              <a:rPr lang="ru-RU" altLang="ru-RU" sz="2000" smtClean="0">
                <a:ea typeface="Calibri" pitchFamily="34" charset="0"/>
                <a:cs typeface="Arial" pitchFamily="34" charset="0"/>
              </a:rPr>
              <a:t> искать информацию, связанную с профессиональным образованием, профессиональной деятельностью и вакансиями рынка труда</a:t>
            </a:r>
          </a:p>
          <a:p>
            <a:pPr indent="0" algn="just">
              <a:lnSpc>
                <a:spcPct val="115000"/>
              </a:lnSpc>
            </a:pPr>
            <a:r>
              <a:rPr lang="ru-RU" altLang="ru-RU" sz="2000" b="1" i="1" smtClean="0">
                <a:ea typeface="Calibri" pitchFamily="34" charset="0"/>
                <a:cs typeface="Arial" pitchFamily="34" charset="0"/>
              </a:rPr>
              <a:t>имеет</a:t>
            </a:r>
            <a:r>
              <a:rPr lang="ru-RU" altLang="ru-RU" sz="2000" smtClean="0">
                <a:ea typeface="Calibri" pitchFamily="34" charset="0"/>
                <a:cs typeface="Arial" pitchFamily="34" charset="0"/>
              </a:rPr>
              <a:t> опыт самореализации, соответствующий интересам и потребностям в сфере будущей профессиональной деятельности</a:t>
            </a:r>
          </a:p>
          <a:p>
            <a:pPr indent="0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159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7226300" cy="696912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0000CC"/>
                </a:solidFill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73050" y="1419225"/>
            <a:ext cx="8763446" cy="49621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000" dirty="0"/>
              <a:t>Функциональная грамотность – совокупный эффект реализации ФГОС в части метапредметных результатов и воспитывающего </a:t>
            </a:r>
            <a:r>
              <a:rPr lang="ru-RU" sz="2000" dirty="0" smtClean="0"/>
              <a:t>обучения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000" dirty="0" smtClean="0"/>
              <a:t>Оценка </a:t>
            </a:r>
            <a:r>
              <a:rPr lang="ru-RU" sz="2000" dirty="0"/>
              <a:t>функциональной грамотности не должна сводиться только к измерениям по </a:t>
            </a:r>
            <a:r>
              <a:rPr lang="en-US" sz="2000" dirty="0"/>
              <a:t>PISA</a:t>
            </a:r>
            <a:r>
              <a:rPr lang="ru-RU" sz="2000" dirty="0"/>
              <a:t>-подобным материалам. Нужна оценка факторов, позволяющих/ препятствующих влиянию предметного обучения на опыт/ отсутствие опыта </a:t>
            </a:r>
            <a:r>
              <a:rPr lang="ru-RU" sz="2000" dirty="0" smtClean="0"/>
              <a:t>ФГ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000" dirty="0" smtClean="0"/>
              <a:t>Отдельные </a:t>
            </a:r>
            <a:r>
              <a:rPr lang="ru-RU" sz="2000" dirty="0"/>
              <a:t>приемы </a:t>
            </a:r>
            <a:r>
              <a:rPr lang="en-US" sz="2000" dirty="0"/>
              <a:t>PISA</a:t>
            </a:r>
            <a:r>
              <a:rPr lang="ru-RU" sz="2000" dirty="0"/>
              <a:t>-подобной диагностики важно включать и в формирующее поурочное оценивание, и в текущий тематический контроль, и в промежуточную </a:t>
            </a:r>
            <a:r>
              <a:rPr lang="ru-RU" sz="2000" dirty="0" smtClean="0"/>
              <a:t>аттестацию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000" dirty="0" smtClean="0"/>
              <a:t>Нужна </a:t>
            </a:r>
            <a:r>
              <a:rPr lang="ru-RU" sz="2000" dirty="0"/>
              <a:t>информационно-просветительская работа с родителями, нужно объяснять им чем ФГ как результат образования отличается от классической модели </a:t>
            </a:r>
            <a:r>
              <a:rPr lang="ru-RU" sz="2000" dirty="0" smtClean="0"/>
              <a:t>ЗУН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22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7300" y="1543050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363538" algn="just">
              <a:buNone/>
            </a:pPr>
            <a:r>
              <a:rPr lang="ru-RU" b="1" dirty="0">
                <a:solidFill>
                  <a:srgbClr val="0000CC"/>
                </a:solidFill>
              </a:rPr>
              <a:t>«Функционально грамотный человек способен использовать все постоянно приобретаемые в течение жизни знания, умения и навыки для решения максимально широкого диапазона жизненных задач в различных сферах деятельности, общения и социальных отношений». </a:t>
            </a:r>
            <a:endParaRPr lang="ru-RU" b="1" dirty="0" smtClean="0">
              <a:solidFill>
                <a:srgbClr val="0000CC"/>
              </a:solidFill>
            </a:endParaRPr>
          </a:p>
          <a:p>
            <a:pPr marL="0" indent="363538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400" i="1" dirty="0" smtClean="0">
              <a:solidFill>
                <a:srgbClr val="0000CC"/>
              </a:solidFill>
            </a:endParaRPr>
          </a:p>
          <a:p>
            <a:pPr marL="0" indent="363538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/>
              <a:t>Алексей </a:t>
            </a:r>
            <a:r>
              <a:rPr lang="ru-RU" sz="2400" i="1" dirty="0"/>
              <a:t>Алексеевич </a:t>
            </a:r>
            <a:r>
              <a:rPr lang="ru-RU" sz="2400" i="1" dirty="0" smtClean="0"/>
              <a:t>Леонтьев,</a:t>
            </a:r>
          </a:p>
          <a:p>
            <a:pPr marL="0" indent="363538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/>
              <a:t> </a:t>
            </a:r>
            <a:r>
              <a:rPr lang="ru-RU" sz="2400" i="1" dirty="0"/>
              <a:t>лингвист, психолог, доктор психологических наук и доктор филологических наук</a:t>
            </a:r>
            <a:br>
              <a:rPr lang="ru-RU" sz="2400" i="1" dirty="0"/>
            </a:br>
            <a:r>
              <a:rPr lang="ru-RU" sz="2400" i="1" dirty="0"/>
              <a:t/>
            </a:r>
            <a:br>
              <a:rPr lang="ru-RU" sz="2400" i="1" dirty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0022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6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00CC"/>
                </a:solidFill>
              </a:rPr>
              <a:t>Приоритетное направление в обеспечении конкурентоспособности российского образования – повышение </a:t>
            </a:r>
            <a:r>
              <a:rPr lang="ru-RU" sz="2800" b="1" dirty="0" smtClean="0">
                <a:solidFill>
                  <a:srgbClr val="0000CC"/>
                </a:solidFill>
              </a:rPr>
              <a:t>эффективности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>
              <a:buClr>
                <a:srgbClr val="0000CC"/>
              </a:buClr>
              <a:buFont typeface="Wingdings" panose="05000000000000000000" pitchFamily="2" charset="2"/>
              <a:buChar char="q"/>
            </a:pPr>
            <a:endParaRPr lang="ru-RU" sz="1800" dirty="0" smtClean="0"/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q"/>
            </a:pPr>
            <a:r>
              <a:rPr lang="ru-RU" sz="2200" dirty="0" smtClean="0"/>
              <a:t>Только 50% выпускников </a:t>
            </a:r>
            <a:r>
              <a:rPr lang="ru-RU" sz="2200" dirty="0"/>
              <a:t>основной школы имеют </a:t>
            </a:r>
            <a:r>
              <a:rPr lang="ru-RU" sz="2200" dirty="0" smtClean="0"/>
              <a:t>базовый </a:t>
            </a:r>
            <a:r>
              <a:rPr lang="ru-RU" sz="2200" dirty="0"/>
              <a:t>уровень функциональной </a:t>
            </a:r>
            <a:r>
              <a:rPr lang="ru-RU" sz="2200" dirty="0" smtClean="0"/>
              <a:t>грамотности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q"/>
            </a:pPr>
            <a:r>
              <a:rPr lang="ru-RU" sz="2200" dirty="0"/>
              <a:t>Н</a:t>
            </a:r>
            <a:r>
              <a:rPr lang="ru-RU" sz="2200" dirty="0" smtClean="0"/>
              <a:t>е </a:t>
            </a:r>
            <a:r>
              <a:rPr lang="ru-RU" sz="2200" dirty="0"/>
              <a:t>более 30% российских выпускников </a:t>
            </a:r>
            <a:r>
              <a:rPr lang="ru-RU" sz="2200" dirty="0" smtClean="0"/>
              <a:t>хорошо </a:t>
            </a:r>
            <a:r>
              <a:rPr lang="ru-RU" sz="2200" dirty="0"/>
              <a:t>готовы </a:t>
            </a:r>
            <a:r>
              <a:rPr lang="ru-RU" sz="2200" dirty="0" smtClean="0"/>
              <a:t>к </a:t>
            </a:r>
            <a:r>
              <a:rPr lang="ru-RU" sz="2200" dirty="0"/>
              <a:t>продолжению образования </a:t>
            </a:r>
            <a:r>
              <a:rPr lang="ru-RU" sz="2200" dirty="0" smtClean="0"/>
              <a:t>школы</a:t>
            </a:r>
            <a:r>
              <a:rPr lang="ru-RU" sz="2200" dirty="0"/>
              <a:t>, а высокий уровень </a:t>
            </a:r>
            <a:r>
              <a:rPr lang="ru-RU" sz="2200" dirty="0" smtClean="0"/>
              <a:t>демонстрируют </a:t>
            </a:r>
            <a:r>
              <a:rPr lang="ru-RU" sz="2200" dirty="0"/>
              <a:t>в среднем около 5% </a:t>
            </a:r>
            <a:r>
              <a:rPr lang="ru-RU" sz="2200" dirty="0" smtClean="0"/>
              <a:t>учащихся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q"/>
            </a:pPr>
            <a:r>
              <a:rPr lang="ru-RU" sz="2200" dirty="0" smtClean="0"/>
              <a:t>По </a:t>
            </a:r>
            <a:r>
              <a:rPr lang="ru-RU" sz="2200" dirty="0"/>
              <a:t>качеству общего образования российская школа уступает десяти странам-лидерам по качеству образования </a:t>
            </a:r>
            <a:endParaRPr lang="ru-RU" sz="2200" dirty="0" smtClean="0"/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q"/>
            </a:pPr>
            <a:r>
              <a:rPr lang="ru-RU" sz="2200" dirty="0" smtClean="0"/>
              <a:t>Российская </a:t>
            </a:r>
            <a:r>
              <a:rPr lang="ru-RU" sz="2200" dirty="0"/>
              <a:t>система образования, несмотря на возросшие инвестиции, всё ещё ориентирована на затратную педагогику</a:t>
            </a:r>
            <a:r>
              <a:rPr lang="ru-RU" sz="2200" dirty="0" smtClean="0"/>
              <a:t>.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q"/>
            </a:pPr>
            <a:r>
              <a:rPr lang="ru-RU" sz="2200" dirty="0" smtClean="0"/>
              <a:t>Российские </a:t>
            </a:r>
            <a:r>
              <a:rPr lang="ru-RU" sz="2200" dirty="0"/>
              <a:t>учащиеся перегружены домашними заданиями, а значительная доля учебного процесса направлена на реализацию административных или контрольных </a:t>
            </a:r>
            <a:r>
              <a:rPr lang="ru-RU" sz="2200" dirty="0" smtClean="0"/>
              <a:t>функций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422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CC"/>
                </a:solidFill>
                <a:cs typeface="Arial" panose="020B0604020202020204" pitchFamily="34" charset="0"/>
              </a:rPr>
              <a:t>Качество образования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dirty="0">
                <a:cs typeface="Arial" pitchFamily="34" charset="0"/>
              </a:rPr>
              <a:t>Качество образования 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/>
              <a:t>Функциональная грамотность       </a:t>
            </a:r>
            <a:br>
              <a:rPr lang="ru-RU" altLang="ru-RU" b="1" dirty="0"/>
            </a:br>
            <a:r>
              <a:rPr lang="ru-RU" altLang="ru-RU" b="1" dirty="0"/>
              <a:t>ЧТО?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>
                <a:solidFill>
                  <a:srgbClr val="0000CC"/>
                </a:solidFill>
                <a:ea typeface="Oswald"/>
                <a:cs typeface="Calibri" pitchFamily="34" charset="0"/>
                <a:sym typeface="Oswald"/>
              </a:rPr>
              <a:t>Функциональная грамотность </a:t>
            </a:r>
            <a:r>
              <a:rPr lang="ru-RU" altLang="ru-RU" dirty="0">
                <a:ea typeface="Oswald"/>
                <a:cs typeface="Calibri" pitchFamily="34" charset="0"/>
                <a:sym typeface="Oswald"/>
              </a:rPr>
              <a:t>– способность использовать знания, умения, способы в действии при решении широкого круга задач обнаруживает себя  за пределами учебных ситуаций,  в задачах, не похожих на те, где эти знания, умения, способы приобретались.</a:t>
            </a:r>
          </a:p>
          <a:p>
            <a:pPr marL="0" indent="0">
              <a:buNone/>
            </a:pPr>
            <a:r>
              <a:rPr lang="ru-RU" altLang="ru-RU" dirty="0">
                <a:ea typeface="Oswald"/>
                <a:cs typeface="Calibri" pitchFamily="34" charset="0"/>
                <a:sym typeface="Oswald"/>
              </a:rPr>
              <a:t>(по Леонтьеву А.Н.; используется командой ЦОКО РАО)</a:t>
            </a:r>
          </a:p>
          <a:p>
            <a:pPr marL="0" indent="0">
              <a:buNone/>
            </a:pPr>
            <a:r>
              <a:rPr lang="ru-RU" altLang="ru-RU" dirty="0">
                <a:ea typeface="Oswald"/>
                <a:cs typeface="Calibri" pitchFamily="34" charset="0"/>
                <a:sym typeface="Oswald"/>
              </a:rPr>
              <a:t>Понятие введено в 1957г. </a:t>
            </a:r>
            <a:r>
              <a:rPr lang="ru-RU" altLang="ru-RU" dirty="0" smtClean="0">
                <a:ea typeface="Oswald"/>
                <a:cs typeface="Calibri" pitchFamily="34" charset="0"/>
                <a:sym typeface="Oswald"/>
              </a:rPr>
              <a:t>ЮНЕСКО</a:t>
            </a:r>
            <a:endParaRPr lang="ru-RU" altLang="ru-RU" sz="3600" dirty="0">
              <a:ea typeface="Oswald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/>
              <a:t>Функциональная грамотность   </a:t>
            </a:r>
            <a:br>
              <a:rPr lang="ru-RU" altLang="ru-RU" b="1" dirty="0"/>
            </a:br>
            <a:r>
              <a:rPr lang="ru-RU" altLang="ru-RU" b="1" dirty="0"/>
              <a:t>Зачем?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None/>
            </a:pPr>
            <a:r>
              <a:rPr lang="ru-RU" altLang="ru-RU" b="1" dirty="0">
                <a:solidFill>
                  <a:srgbClr val="0000CC"/>
                </a:solidFill>
              </a:rPr>
              <a:t>2018 г.</a:t>
            </a:r>
            <a:r>
              <a:rPr lang="ru-RU" altLang="ru-RU" b="1" dirty="0">
                <a:solidFill>
                  <a:srgbClr val="63A537"/>
                </a:solidFill>
              </a:rPr>
              <a:t> </a:t>
            </a:r>
            <a:r>
              <a:rPr lang="ru-RU" altLang="ru-RU" dirty="0">
                <a:solidFill>
                  <a:srgbClr val="404040"/>
                </a:solidFill>
              </a:rPr>
              <a:t>Указ Президента РФ от 7 мая 2018 года № 204 «О национальных целях и стратегических задачах развития РФ на период до 2024 года»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None/>
            </a:pPr>
            <a:r>
              <a:rPr lang="ru-RU" altLang="ru-RU" dirty="0">
                <a:solidFill>
                  <a:srgbClr val="404040"/>
                </a:solidFill>
              </a:rPr>
              <a:t>«обеспечение глобальной конкурентоспособности российского образования, вхождение Российской Федерации в число 10 ведущих стран мира по качеству общего образования»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None/>
            </a:pPr>
            <a:r>
              <a:rPr lang="ru-RU" altLang="ru-RU" b="1" dirty="0">
                <a:solidFill>
                  <a:srgbClr val="0000CC"/>
                </a:solidFill>
              </a:rPr>
              <a:t>2018 г.</a:t>
            </a:r>
            <a:r>
              <a:rPr lang="ru-RU" altLang="ru-RU" b="1" dirty="0">
                <a:solidFill>
                  <a:srgbClr val="63A537"/>
                </a:solidFill>
              </a:rPr>
              <a:t> </a:t>
            </a:r>
            <a:r>
              <a:rPr lang="ru-RU" altLang="ru-RU" dirty="0">
                <a:solidFill>
                  <a:srgbClr val="404040"/>
                </a:solidFill>
              </a:rPr>
              <a:t>Нацпроект «Образование» ФП «Современная школа»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None/>
            </a:pPr>
            <a:r>
              <a:rPr lang="ru-RU" altLang="ru-RU" dirty="0">
                <a:solidFill>
                  <a:srgbClr val="404040"/>
                </a:solidFill>
              </a:rPr>
              <a:t>«не ниже 10 места в мире - результат Российской Федерации в международном исследовании PISA (математическая, читательская и естественнонаучная грамотность)»</a:t>
            </a:r>
          </a:p>
          <a:p>
            <a:pPr marL="0" indent="0">
              <a:spcAft>
                <a:spcPts val="200"/>
              </a:spcAft>
              <a:buClr>
                <a:srgbClr val="99CB38"/>
              </a:buClr>
              <a:buNone/>
            </a:pPr>
            <a:r>
              <a:rPr lang="ru-RU" altLang="ru-RU" b="1" dirty="0"/>
              <a:t>П.1.6. Паспорта ФП «Современная школа»: </a:t>
            </a:r>
            <a:r>
              <a:rPr lang="ru-RU" altLang="ru-RU" b="1" dirty="0">
                <a:solidFill>
                  <a:srgbClr val="0000CC"/>
                </a:solidFill>
              </a:rPr>
              <a:t>Модернизирована система оценки качества общего образования </a:t>
            </a:r>
            <a:r>
              <a:rPr lang="ru-RU" altLang="ru-RU" dirty="0"/>
              <a:t>с учетом необходимости выполнения задачи вхождения Российской Федерации в число 10 ведущих стран мира по качеству общего образования, а также с учетом </a:t>
            </a:r>
            <a:r>
              <a:rPr lang="ru-RU" altLang="ru-RU" b="1" dirty="0">
                <a:solidFill>
                  <a:srgbClr val="0000CC"/>
                </a:solidFill>
              </a:rPr>
              <a:t>внедрения</a:t>
            </a:r>
            <a:r>
              <a:rPr lang="ru-RU" altLang="ru-RU" dirty="0">
                <a:solidFill>
                  <a:srgbClr val="0000CC"/>
                </a:solidFill>
              </a:rPr>
              <a:t> </a:t>
            </a:r>
            <a:r>
              <a:rPr lang="ru-RU" altLang="ru-RU" dirty="0"/>
              <a:t>на уровнях основного общего и среднего общего образования </a:t>
            </a:r>
            <a:r>
              <a:rPr lang="ru-RU" altLang="ru-RU" b="1" dirty="0">
                <a:solidFill>
                  <a:srgbClr val="0000CC"/>
                </a:solidFill>
              </a:rPr>
              <a:t>новых методов обучения и воспитания</a:t>
            </a:r>
            <a:r>
              <a:rPr lang="ru-RU" altLang="ru-RU" dirty="0">
                <a:solidFill>
                  <a:srgbClr val="0000CC"/>
                </a:solidFill>
              </a:rPr>
              <a:t> </a:t>
            </a:r>
            <a:r>
              <a:rPr lang="ru-RU" altLang="ru-RU" dirty="0"/>
              <a:t>с привлечением мирового экспертного и профессионального </a:t>
            </a:r>
            <a:r>
              <a:rPr lang="ru-RU" altLang="ru-RU" dirty="0" smtClean="0"/>
              <a:t>сообщества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450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/>
              <a:t>Важно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51304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!!! </a:t>
            </a:r>
            <a:r>
              <a:rPr lang="ru-RU" dirty="0" smtClean="0">
                <a:solidFill>
                  <a:srgbClr val="FF0000"/>
                </a:solidFill>
              </a:rPr>
              <a:t>Уметь </a:t>
            </a:r>
            <a:r>
              <a:rPr lang="ru-RU" dirty="0">
                <a:solidFill>
                  <a:srgbClr val="FF0000"/>
                </a:solidFill>
              </a:rPr>
              <a:t>читать, считать, писать не переходит автоматически в функциональную грамотность. </a:t>
            </a:r>
            <a:r>
              <a:rPr lang="ru-RU" dirty="0"/>
              <a:t>Функциональная грамотность рождается в опыте взаимодействия с окружающей средой, миром, людьми; в понимании личной ответственности за качество собственной жизни.</a:t>
            </a:r>
          </a:p>
          <a:p>
            <a:pPr marL="0" indent="0">
              <a:buNone/>
              <a:defRPr/>
            </a:pPr>
            <a:r>
              <a:rPr lang="ru-RU" dirty="0"/>
              <a:t>Функционально безграмотный человек, к примеру, не читает «звездочки» в договорах.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!Т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ест PISA - источник данных о функциональной  грамотности</a:t>
            </a:r>
          </a:p>
          <a:p>
            <a:pPr marL="0" indent="0">
              <a:buNone/>
              <a:defRPr/>
            </a:pPr>
            <a:r>
              <a:rPr lang="ru-RU" dirty="0">
                <a:solidFill>
                  <a:srgbClr val="0000CC"/>
                </a:solidFill>
              </a:rPr>
              <a:t>!! «PISA-подобные» инструменты формирующего и тематического контроля – основа компонента «функциональная грамотность» в образовательных программах </a:t>
            </a:r>
            <a:r>
              <a:rPr lang="ru-RU" dirty="0" smtClean="0">
                <a:solidFill>
                  <a:srgbClr val="0000CC"/>
                </a:solidFill>
              </a:rPr>
              <a:t>школ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0000CC"/>
                </a:solidFill>
              </a:rPr>
              <a:t>Международные исследования качества образования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sz="quarter" idx="1"/>
          </p:nvPr>
        </p:nvSpPr>
        <p:spPr>
          <a:xfrm>
            <a:off x="300038" y="1774825"/>
            <a:ext cx="8024812" cy="452755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PISA (Programme for International Student Assessment)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Международная программа по оценке образовательных достижений учащихся в области читательской, математической и естественнонаучной грамотности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Суть: мониторинговое исследование качества общего образования, целью которого является сравнение мировых систем образования посредством оценки способности учащихся 15-летнего возраста применять полученные в школе знания и умения в жизненных ситуациях.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Цикл исследования – 4 года</a:t>
            </a:r>
          </a:p>
          <a:p>
            <a:pPr marL="0" indent="0">
              <a:spcBef>
                <a:spcPct val="0"/>
              </a:spcBef>
              <a:buFontTx/>
              <a:buChar char="•"/>
            </a:pPr>
            <a:r>
              <a:rPr lang="ru-RU" altLang="ru-RU" sz="1200" smtClean="0">
                <a:solidFill>
                  <a:srgbClr val="555555"/>
                </a:solidFill>
              </a:rPr>
              <a:t>Участие стран мира с 2000 года</a:t>
            </a:r>
          </a:p>
          <a:p>
            <a:pPr marL="0" indent="0">
              <a:spcBef>
                <a:spcPct val="0"/>
              </a:spcBef>
              <a:buFontTx/>
              <a:buChar char="•"/>
            </a:pPr>
            <a:r>
              <a:rPr lang="ru-RU" altLang="ru-RU" sz="1200" smtClean="0">
                <a:solidFill>
                  <a:srgbClr val="555555"/>
                </a:solidFill>
              </a:rPr>
              <a:t>Участие Российской Федерации с 2000 года</a:t>
            </a:r>
            <a:r>
              <a:rPr lang="ru-RU" altLang="ru-RU" sz="1200" smtClean="0"/>
              <a:t> </a:t>
            </a:r>
          </a:p>
          <a:p>
            <a:pPr marL="398463" lvl="1" indent="0">
              <a:spcBef>
                <a:spcPct val="0"/>
              </a:spcBef>
              <a:buFontTx/>
              <a:buChar char="•"/>
            </a:pPr>
            <a:r>
              <a:rPr lang="ru-RU" altLang="ru-RU" sz="1200" smtClean="0">
                <a:solidFill>
                  <a:srgbClr val="555555"/>
                </a:solidFill>
                <a:latin typeface="Helvetica Neue"/>
              </a:rPr>
              <a:t>читательская грамотность</a:t>
            </a:r>
          </a:p>
          <a:p>
            <a:pPr marL="398463" lvl="1" indent="0">
              <a:spcBef>
                <a:spcPct val="0"/>
              </a:spcBef>
              <a:buFontTx/>
              <a:buChar char="•"/>
            </a:pPr>
            <a:r>
              <a:rPr lang="ru-RU" altLang="ru-RU" sz="1200" smtClean="0">
                <a:solidFill>
                  <a:srgbClr val="555555"/>
                </a:solidFill>
                <a:latin typeface="Helvetica Neue"/>
              </a:rPr>
              <a:t>естественнонаучная грамотность</a:t>
            </a:r>
          </a:p>
          <a:p>
            <a:pPr marL="398463" lvl="1" indent="0">
              <a:spcBef>
                <a:spcPct val="0"/>
              </a:spcBef>
              <a:buFontTx/>
              <a:buChar char="•"/>
            </a:pPr>
            <a:r>
              <a:rPr lang="ru-RU" altLang="ru-RU" sz="1200" smtClean="0">
                <a:solidFill>
                  <a:srgbClr val="555555"/>
                </a:solidFill>
                <a:latin typeface="Helvetica Neue"/>
              </a:rPr>
              <a:t>математическая грамотность</a:t>
            </a:r>
            <a:r>
              <a:rPr lang="ru-RU" altLang="ru-RU" sz="1200" smtClean="0"/>
              <a:t> </a:t>
            </a:r>
            <a:endParaRPr lang="ru-RU" altLang="ru-RU" sz="1200" smtClean="0">
              <a:latin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В каждом новом цикле исследования вводятся новые направления: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PISA-2012 – финансовая грамотность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PISA-2015 – решение проблем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PISA-2018 – глобальные компетенции 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	 «глобальные компетенции» включают в себя 4 аспекта: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	заинтересованность и осведомлённость о глобальных тенденциях развития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	управление поведением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	открытость к новому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1200" smtClean="0"/>
              <a:t>	эмоциональное восприятие нового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07218"/>
            <a:ext cx="1450504" cy="72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Что делать</a:t>
            </a:r>
            <a:r>
              <a:rPr lang="ru-RU" b="1" dirty="0" smtClean="0">
                <a:solidFill>
                  <a:srgbClr val="0000CC"/>
                </a:solidFill>
              </a:rPr>
              <a:t>?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686800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рганизовать </a:t>
            </a:r>
            <a:r>
              <a:rPr lang="ru-RU" dirty="0"/>
              <a:t>работу по формированию функциональной </a:t>
            </a:r>
            <a:r>
              <a:rPr lang="ru-RU" dirty="0" smtClean="0"/>
              <a:t>грамотности</a:t>
            </a:r>
            <a:r>
              <a:rPr lang="en-US" dirty="0" smtClean="0"/>
              <a:t> </a:t>
            </a:r>
            <a:r>
              <a:rPr lang="ru-RU" dirty="0" smtClean="0"/>
              <a:t>в ОО.</a:t>
            </a:r>
            <a:endParaRPr lang="ru-RU" dirty="0"/>
          </a:p>
        </p:txBody>
      </p:sp>
      <p:pic>
        <p:nvPicPr>
          <p:cNvPr id="2" name="Рисунок 1" descr="Об организации работы по повышению функциональной грамотности - Система Образование. Премиальная версия —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4" t="31978" r="47669" b="6792"/>
          <a:stretch/>
        </p:blipFill>
        <p:spPr>
          <a:xfrm>
            <a:off x="1043608" y="2575525"/>
            <a:ext cx="6552728" cy="41954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102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324</TotalTime>
  <Words>1520</Words>
  <Application>Microsoft Office PowerPoint</Application>
  <PresentationFormat>Экран (4:3)</PresentationFormat>
  <Paragraphs>145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Обычная</vt:lpstr>
      <vt:lpstr>Функциональная грамотность как инструмент реализации ФГОС в общеобразовательной организации </vt:lpstr>
      <vt:lpstr>Из указа Президента России от 7 мая 2018 года</vt:lpstr>
      <vt:lpstr>Приоритетное направление в обеспечении конкурентоспособности российского образования – повышение эффективности</vt:lpstr>
      <vt:lpstr>Качество образования</vt:lpstr>
      <vt:lpstr>Функциональная грамотность        ЧТО?</vt:lpstr>
      <vt:lpstr>Функциональная грамотность    Зачем?</vt:lpstr>
      <vt:lpstr>Важно</vt:lpstr>
      <vt:lpstr>Международные исследования качества образования</vt:lpstr>
      <vt:lpstr>Что делать?</vt:lpstr>
      <vt:lpstr>Презентация PowerPoint</vt:lpstr>
      <vt:lpstr>Разработка комплекса мер по формированию функциональной грамотности</vt:lpstr>
      <vt:lpstr>Разработка комплекса мер по формированию функциональной грамотности</vt:lpstr>
      <vt:lpstr>Квалификация учителя проявляется в том, </vt:lpstr>
      <vt:lpstr>Что входит в функциональную грамотность</vt:lpstr>
      <vt:lpstr>Функциональная грамотность включает 6 компонентов</vt:lpstr>
      <vt:lpstr>Составляющие функциональной грамотности</vt:lpstr>
      <vt:lpstr>Составляющие функциональной грамотности</vt:lpstr>
      <vt:lpstr>Как формировать? ФГОС</vt:lpstr>
      <vt:lpstr>Функциональная грамотность и ФГОС</vt:lpstr>
      <vt:lpstr>Задачи образовательных организаций в развитии функциональной грамотности учащихся </vt:lpstr>
      <vt:lpstr>Воспитывающее значение метапредметных результатов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Мастерская для управленческих команд «Функциональная грамотность как основа качества образования» </dc:title>
  <dc:creator>Наталия Владимировна Зайцева</dc:creator>
  <cp:lastModifiedBy>Пользователь Windows</cp:lastModifiedBy>
  <cp:revision>25</cp:revision>
  <cp:lastPrinted>2022-09-20T03:50:26Z</cp:lastPrinted>
  <dcterms:created xsi:type="dcterms:W3CDTF">2022-05-11T09:38:30Z</dcterms:created>
  <dcterms:modified xsi:type="dcterms:W3CDTF">2022-09-20T04:14:52Z</dcterms:modified>
</cp:coreProperties>
</file>